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3" r:id="rId4"/>
    <p:sldId id="282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2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4" r:id="rId30"/>
    <p:sldId id="285" r:id="rId31"/>
    <p:sldId id="287" r:id="rId32"/>
    <p:sldId id="288" r:id="rId33"/>
    <p:sldId id="289" r:id="rId34"/>
    <p:sldId id="292" r:id="rId35"/>
    <p:sldId id="291" r:id="rId36"/>
    <p:sldId id="290" r:id="rId37"/>
    <p:sldId id="293" r:id="rId38"/>
    <p:sldId id="295" r:id="rId39"/>
    <p:sldId id="294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94681" autoAdjust="0"/>
  </p:normalViewPr>
  <p:slideViewPr>
    <p:cSldViewPr>
      <p:cViewPr>
        <p:scale>
          <a:sx n="48" d="100"/>
          <a:sy n="48" d="100"/>
        </p:scale>
        <p:origin x="-50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B Titr" pitchFamily="2" charset="-78"/>
        </a:defRPr>
      </a:lvl1pPr>
    </p:titleStyle>
    <p:bodyStyle>
      <a:lvl1pPr marL="274320" indent="-274320" algn="just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 baseline="0">
          <a:solidFill>
            <a:schemeClr val="tx1"/>
          </a:solidFill>
          <a:latin typeface="+mn-lt"/>
          <a:ea typeface="+mn-ea"/>
          <a:cs typeface="B Zar" pitchFamily="2" charset="-78"/>
        </a:defRPr>
      </a:lvl1pPr>
      <a:lvl2pPr marL="640080" indent="-274320" algn="just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 baseline="0">
          <a:solidFill>
            <a:schemeClr val="tx1"/>
          </a:solidFill>
          <a:latin typeface="+mn-lt"/>
          <a:ea typeface="+mn-ea"/>
          <a:cs typeface="B Zar" pitchFamily="2" charset="-78"/>
        </a:defRPr>
      </a:lvl2pPr>
      <a:lvl3pPr marL="914400" indent="-182880" algn="just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 baseline="0">
          <a:solidFill>
            <a:schemeClr val="tx1"/>
          </a:solidFill>
          <a:latin typeface="+mn-lt"/>
          <a:ea typeface="+mn-ea"/>
          <a:cs typeface="B Zar" pitchFamily="2" charset="-78"/>
        </a:defRPr>
      </a:lvl3pPr>
      <a:lvl4pPr marL="1188720" indent="-182880" algn="just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 baseline="0">
          <a:solidFill>
            <a:schemeClr val="tx1"/>
          </a:solidFill>
          <a:latin typeface="+mn-lt"/>
          <a:ea typeface="+mn-ea"/>
          <a:cs typeface="B Zar" pitchFamily="2" charset="-78"/>
        </a:defRPr>
      </a:lvl4pPr>
      <a:lvl5pPr marL="1463040" indent="-182880" algn="just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B Zar" pitchFamily="2" charset="-78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مفاهیم شبکه و اجزای آن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فصل 1 </a:t>
            </a:r>
          </a:p>
          <a:p>
            <a:r>
              <a:rPr lang="fa-IR" dirty="0" smtClean="0"/>
              <a:t>شبکه های کامپیوتری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سیستم عامل شبکه</a:t>
            </a:r>
            <a:br>
              <a:rPr lang="fa-IR" dirty="0" smtClean="0"/>
            </a:br>
            <a:r>
              <a:rPr lang="en-US" dirty="0" smtClean="0"/>
              <a:t>Network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1"/>
            <a:ext cx="8458200" cy="4876799"/>
          </a:xfrm>
        </p:spPr>
        <p:txBody>
          <a:bodyPr>
            <a:normAutofit/>
          </a:bodyPr>
          <a:lstStyle/>
          <a:p>
            <a:pPr marL="514350" indent="-514350" algn="r" rtl="1"/>
            <a:r>
              <a:rPr lang="fa-IR" dirty="0" smtClean="0"/>
              <a:t>وظیفه سیستم عامل شبکه</a:t>
            </a:r>
          </a:p>
          <a:p>
            <a:pPr marL="914400" lvl="1" indent="-514350" algn="r" rtl="1"/>
            <a:r>
              <a:rPr lang="fa-IR" dirty="0" smtClean="0"/>
              <a:t>کنترل و مدیریت فعالیت های رایانه های شبکه را جهت دستیابی به منابع مشترک و تبادل اطلاعات برعهده دارد</a:t>
            </a:r>
          </a:p>
          <a:p>
            <a:pPr marL="914400" lvl="1" indent="-514350" algn="r" rtl="1"/>
            <a:endParaRPr lang="fa-IR" dirty="0"/>
          </a:p>
          <a:p>
            <a:pPr marL="514350" indent="-514350" algn="r" rtl="1"/>
            <a:r>
              <a:rPr lang="fa-IR" dirty="0" smtClean="0"/>
              <a:t>سیستم عاملی است که کنترل و مدیریت فعالیت های رایانه های شبکه را جهت دستیابی به منابع مشترک و تبادل اطلاعات برعهده دارد</a:t>
            </a:r>
          </a:p>
          <a:p>
            <a:pPr marL="914400" lvl="1" indent="-514350" algn="r" rtl="1"/>
            <a:endParaRPr lang="fa-IR" dirty="0" smtClean="0"/>
          </a:p>
          <a:p>
            <a:pPr marL="914400" lvl="1" indent="-514350" algn="r" rtl="1"/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تقسیم بندی شبکه ها از نظر ابعاد و گستردگی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200400" cy="4525963"/>
          </a:xfrm>
        </p:spPr>
        <p:txBody>
          <a:bodyPr>
            <a:normAutofit/>
          </a:bodyPr>
          <a:lstStyle/>
          <a:p>
            <a:pPr marL="914400" lvl="1" indent="-514350" algn="r" rtl="1"/>
            <a:r>
              <a:rPr lang="fa-IR" sz="2000" dirty="0" smtClean="0"/>
              <a:t>شبکه محلی</a:t>
            </a:r>
            <a:endParaRPr lang="en-US" sz="2000" dirty="0" smtClean="0"/>
          </a:p>
          <a:p>
            <a:pPr marL="914400" lvl="1" indent="-514350" algn="r" rtl="1"/>
            <a:endParaRPr lang="fa-IR" sz="2000" dirty="0" smtClean="0"/>
          </a:p>
          <a:p>
            <a:pPr marL="914400" lvl="1" indent="-514350" algn="r" rtl="1"/>
            <a:r>
              <a:rPr lang="fa-IR" sz="2000" dirty="0" smtClean="0"/>
              <a:t>شبکه دانشگاهی</a:t>
            </a:r>
            <a:endParaRPr lang="en-US" sz="2000" dirty="0" smtClean="0"/>
          </a:p>
          <a:p>
            <a:pPr marL="914400" lvl="1" indent="-514350" algn="r" rtl="1"/>
            <a:endParaRPr lang="fa-IR" sz="2000" dirty="0" smtClean="0"/>
          </a:p>
          <a:p>
            <a:pPr marL="914400" lvl="1" indent="-514350" algn="r" rtl="1"/>
            <a:r>
              <a:rPr lang="fa-IR" sz="2000" dirty="0" smtClean="0"/>
              <a:t>شبکه شهری</a:t>
            </a:r>
            <a:endParaRPr lang="en-US" sz="2000" dirty="0" smtClean="0"/>
          </a:p>
          <a:p>
            <a:pPr marL="914400" lvl="1" indent="-514350" algn="r" rtl="1"/>
            <a:endParaRPr lang="fa-IR" sz="2000" dirty="0" smtClean="0"/>
          </a:p>
          <a:p>
            <a:pPr marL="914400" lvl="1" indent="-514350" algn="r" rtl="1"/>
            <a:r>
              <a:rPr lang="fa-IR" sz="2000" dirty="0" smtClean="0"/>
              <a:t>شبکه گسترده(وسیع)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276600" y="1570037"/>
            <a:ext cx="5410200" cy="4525963"/>
          </a:xfrm>
        </p:spPr>
        <p:txBody>
          <a:bodyPr>
            <a:normAutofit/>
          </a:bodyPr>
          <a:lstStyle/>
          <a:p>
            <a:pPr marL="914400" lvl="1" indent="-514350" algn="l" rtl="0"/>
            <a:r>
              <a:rPr lang="en-US" sz="2000" dirty="0" err="1" smtClean="0"/>
              <a:t>Lan</a:t>
            </a:r>
            <a:endParaRPr lang="en-US" sz="2000" dirty="0" smtClean="0"/>
          </a:p>
          <a:p>
            <a:pPr marL="1188720" lvl="2" indent="-514350" algn="l" rtl="0"/>
            <a:r>
              <a:rPr lang="en-US" sz="1700" dirty="0" smtClean="0"/>
              <a:t>(Local Area Network)</a:t>
            </a:r>
          </a:p>
          <a:p>
            <a:pPr marL="914400" lvl="1" indent="-514350" algn="l" rtl="0"/>
            <a:r>
              <a:rPr lang="en-US" sz="2000" dirty="0" smtClean="0"/>
              <a:t>Can</a:t>
            </a:r>
          </a:p>
          <a:p>
            <a:pPr marL="1188720" lvl="2" indent="-514350" algn="l" rtl="0"/>
            <a:r>
              <a:rPr lang="en-US" sz="1700" dirty="0" smtClean="0"/>
              <a:t>(Campus Area Network)</a:t>
            </a:r>
          </a:p>
          <a:p>
            <a:pPr marL="914400" lvl="1" indent="-514350" algn="l" rtl="0"/>
            <a:r>
              <a:rPr lang="en-US" sz="2000" dirty="0" smtClean="0"/>
              <a:t>Man</a:t>
            </a:r>
          </a:p>
          <a:p>
            <a:pPr marL="1188720" lvl="2" indent="-514350" algn="l" rtl="0"/>
            <a:r>
              <a:rPr lang="en-US" sz="1700" dirty="0" smtClean="0"/>
              <a:t>(Metropolitan Area Network)</a:t>
            </a:r>
          </a:p>
          <a:p>
            <a:pPr marL="914400" lvl="1" indent="-514350" algn="l" rtl="0"/>
            <a:r>
              <a:rPr lang="en-US" sz="2000" dirty="0" smtClean="0"/>
              <a:t>Wan</a:t>
            </a:r>
          </a:p>
          <a:p>
            <a:pPr marL="1188720" lvl="2" indent="-514350" algn="l" rtl="0"/>
            <a:r>
              <a:rPr lang="en-US" sz="1700" dirty="0" smtClean="0"/>
              <a:t>(Wide Area Network)</a:t>
            </a:r>
            <a:endParaRPr lang="fa-IR" sz="1700" dirty="0" smtClean="0"/>
          </a:p>
          <a:p>
            <a:pPr marL="914400" lvl="1" indent="-514350" algn="l" rtl="0"/>
            <a:endParaRPr lang="fa-IR" sz="2000" dirty="0" smtClean="0"/>
          </a:p>
          <a:p>
            <a:pPr marL="914400" lvl="1" indent="-514350" algn="l" rtl="0"/>
            <a:endParaRPr lang="fa-IR" sz="2000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شبکه محلی</a:t>
            </a:r>
            <a:br>
              <a:rPr lang="fa-IR" dirty="0" smtClean="0"/>
            </a:br>
            <a:r>
              <a:rPr lang="en-US" dirty="0" err="1" smtClean="0"/>
              <a:t>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/>
          </a:bodyPr>
          <a:lstStyle/>
          <a:p>
            <a:pPr marL="514350" indent="-514350" algn="r" rtl="1"/>
            <a:r>
              <a:rPr lang="fa-IR" sz="3600" b="1" dirty="0" smtClean="0"/>
              <a:t>نکات شبکه </a:t>
            </a:r>
            <a:r>
              <a:rPr lang="en-US" sz="3600" b="1" dirty="0" err="1" smtClean="0"/>
              <a:t>Lan</a:t>
            </a:r>
            <a:endParaRPr lang="en-US" sz="3600" b="1" dirty="0" smtClean="0"/>
          </a:p>
          <a:p>
            <a:pPr marL="880110" lvl="1" indent="-514350" algn="r"/>
            <a:r>
              <a:rPr lang="fa-IR" sz="3200" dirty="0" smtClean="0"/>
              <a:t>پایه سایر شبکه ها</a:t>
            </a:r>
          </a:p>
          <a:p>
            <a:pPr marL="880110" lvl="1" indent="-514350" algn="r"/>
            <a:r>
              <a:rPr lang="fa-IR" sz="3200" dirty="0" smtClean="0"/>
              <a:t>کوچکترین فرم شبکه</a:t>
            </a:r>
          </a:p>
          <a:p>
            <a:pPr marL="880110" lvl="1" indent="-514350" algn="r"/>
            <a:r>
              <a:rPr lang="fa-IR" sz="3200" dirty="0" smtClean="0"/>
              <a:t>فاصله رایانه ها نسبت به هم کم</a:t>
            </a:r>
          </a:p>
          <a:p>
            <a:pPr marL="880110" lvl="1" indent="-514350" algn="r"/>
            <a:r>
              <a:rPr lang="fa-IR" sz="3200" dirty="0" smtClean="0"/>
              <a:t>شامل 2 تا چندصد رایانه با فاصله کم</a:t>
            </a:r>
          </a:p>
          <a:p>
            <a:pPr marL="514350" indent="-514350" algn="r" rtl="1"/>
            <a:endParaRPr lang="fa-IR" sz="3600" dirty="0" smtClean="0"/>
          </a:p>
          <a:p>
            <a:pPr marL="914400" lvl="1" indent="-514350" algn="r" rtl="1"/>
            <a:endParaRPr lang="fa-I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مثال شبکه محلی</a:t>
            </a:r>
            <a:br>
              <a:rPr lang="fa-IR" dirty="0" smtClean="0"/>
            </a:br>
            <a:r>
              <a:rPr lang="en-US" dirty="0" err="1" smtClean="0"/>
              <a:t>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057399"/>
          </a:xfrm>
        </p:spPr>
        <p:txBody>
          <a:bodyPr>
            <a:normAutofit/>
          </a:bodyPr>
          <a:lstStyle/>
          <a:p>
            <a:pPr marL="514350" indent="-514350" algn="r" rtl="1"/>
            <a:r>
              <a:rPr lang="fa-IR" dirty="0" smtClean="0"/>
              <a:t>شبکه ای متشکل از دو رایانه با فاصله کمتر از 100 متر</a:t>
            </a:r>
          </a:p>
          <a:p>
            <a:pPr marL="514350" indent="-514350" algn="r" rtl="1"/>
            <a:r>
              <a:rPr lang="fa-IR" dirty="0" smtClean="0"/>
              <a:t>شبکه رایانه های یک اداره واقع در یک ساختمان با 100 رایانه</a:t>
            </a:r>
          </a:p>
          <a:p>
            <a:pPr marL="514350" indent="-514350" algn="r" rtl="1"/>
            <a:r>
              <a:rPr lang="fa-IR" dirty="0" smtClean="0"/>
              <a:t>شبکه رایانه ای یک برج 50 طبقه با بیش از 500 گره فعال</a:t>
            </a:r>
          </a:p>
          <a:p>
            <a:pPr marL="514350" indent="-514350" algn="r" rtl="1"/>
            <a:r>
              <a:rPr lang="fa-IR" dirty="0" smtClean="0"/>
              <a:t>شبکه رایانه های کارگاه کامپیوتر هنرستان با 20 رایانه</a:t>
            </a:r>
          </a:p>
          <a:p>
            <a:pPr marL="514350" indent="-514350" algn="r" rtl="1"/>
            <a:endParaRPr lang="fa-IR" dirty="0" smtClean="0"/>
          </a:p>
          <a:p>
            <a:pPr marL="514350" indent="-514350" algn="r" rtl="1"/>
            <a:endParaRPr lang="fa-IR" dirty="0" smtClean="0"/>
          </a:p>
          <a:p>
            <a:pPr marL="914400" lvl="1" indent="-514350" algn="r" rtl="1"/>
            <a:endParaRPr lang="fa-I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37338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Clr>
                <a:srgbClr val="FFC000"/>
              </a:buClr>
              <a:buFont typeface="Courier New" pitchFamily="49" charset="0"/>
              <a:buChar char="o"/>
            </a:pPr>
            <a:r>
              <a:rPr lang="fa-IR" sz="2800" dirty="0" smtClean="0">
                <a:cs typeface="B Zar" pitchFamily="2" charset="-78"/>
              </a:rPr>
              <a:t>سوال : </a:t>
            </a:r>
            <a:r>
              <a:rPr lang="en-US" sz="2800" dirty="0" smtClean="0">
                <a:cs typeface="B Zar" pitchFamily="2" charset="-78"/>
              </a:rPr>
              <a:t>Active Node</a:t>
            </a:r>
            <a:r>
              <a:rPr lang="fa-IR" sz="2800" dirty="0" smtClean="0">
                <a:cs typeface="B Zar" pitchFamily="2" charset="-78"/>
              </a:rPr>
              <a:t>(گره فعال) چیست؟</a:t>
            </a:r>
          </a:p>
          <a:p>
            <a:pPr lvl="1" algn="r" rtl="1">
              <a:buClr>
                <a:srgbClr val="FFC000"/>
              </a:buClr>
              <a:buFont typeface="Courier New" pitchFamily="49" charset="0"/>
              <a:buChar char="o"/>
            </a:pPr>
            <a:r>
              <a:rPr lang="fa-IR" sz="2800" dirty="0" smtClean="0">
                <a:cs typeface="B Zar" pitchFamily="2" charset="-78"/>
              </a:rPr>
              <a:t>هر وسیله ای که به یک شبکه رایانه ای متصل می شود.</a:t>
            </a:r>
          </a:p>
          <a:p>
            <a:pPr algn="r" rtl="1">
              <a:buClr>
                <a:srgbClr val="FFC000"/>
              </a:buClr>
              <a:buFont typeface="Courier New" pitchFamily="49" charset="0"/>
              <a:buChar char="o"/>
            </a:pPr>
            <a:r>
              <a:rPr lang="fa-IR" sz="2800" dirty="0" smtClean="0">
                <a:cs typeface="B Zar" pitchFamily="2" charset="-78"/>
              </a:rPr>
              <a:t>سوال  : مثل چی؟</a:t>
            </a:r>
          </a:p>
          <a:p>
            <a:pPr algn="ctr" rtl="1">
              <a:buClr>
                <a:srgbClr val="FFC000"/>
              </a:buClr>
              <a:buFont typeface="Courier New" pitchFamily="49" charset="0"/>
              <a:buChar char="o"/>
            </a:pPr>
            <a:r>
              <a:rPr lang="fa-IR" sz="2800" dirty="0" smtClean="0">
                <a:cs typeface="B Zar" pitchFamily="2" charset="-78"/>
              </a:rPr>
              <a:t>یک کامپیوتر</a:t>
            </a:r>
          </a:p>
          <a:p>
            <a:pPr algn="ctr" rtl="1">
              <a:buClr>
                <a:srgbClr val="FFC000"/>
              </a:buClr>
              <a:buFont typeface="Courier New" pitchFamily="49" charset="0"/>
              <a:buChar char="o"/>
            </a:pPr>
            <a:r>
              <a:rPr lang="fa-IR" sz="2800" dirty="0" smtClean="0">
                <a:cs typeface="B Zar" pitchFamily="2" charset="-78"/>
              </a:rPr>
              <a:t>یک چاپگر</a:t>
            </a:r>
          </a:p>
          <a:p>
            <a:pPr algn="ctr" rtl="1">
              <a:buClr>
                <a:srgbClr val="FFC000"/>
              </a:buClr>
              <a:buFont typeface="Courier New" pitchFamily="49" charset="0"/>
              <a:buChar char="o"/>
            </a:pPr>
            <a:r>
              <a:rPr lang="fa-IR" sz="2800" dirty="0" smtClean="0">
                <a:cs typeface="B Zar" pitchFamily="2" charset="-78"/>
              </a:rPr>
              <a:t>یک هاب</a:t>
            </a:r>
            <a:endParaRPr lang="en-US" sz="28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شبکه دانشگاهی</a:t>
            </a:r>
            <a:br>
              <a:rPr lang="fa-IR" dirty="0" smtClean="0"/>
            </a:br>
            <a:r>
              <a:rPr lang="en-US" dirty="0" smtClean="0"/>
              <a:t>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/>
          </a:bodyPr>
          <a:lstStyle/>
          <a:p>
            <a:pPr marL="514350" indent="-514350" algn="r" rtl="1"/>
            <a:r>
              <a:rPr lang="fa-IR" sz="3200" dirty="0" smtClean="0"/>
              <a:t>ترکیب چند شبکه محلی (</a:t>
            </a:r>
            <a:r>
              <a:rPr lang="en-US" sz="3200" dirty="0" err="1" smtClean="0"/>
              <a:t>Lan</a:t>
            </a:r>
            <a:r>
              <a:rPr lang="fa-IR" sz="3200" dirty="0" smtClean="0"/>
              <a:t>)مجاور</a:t>
            </a:r>
          </a:p>
          <a:p>
            <a:pPr marL="514350" indent="-514350" algn="r" rtl="1"/>
            <a:r>
              <a:rPr lang="fa-IR" sz="3200" dirty="0" smtClean="0"/>
              <a:t>نام دیگر : شبکه پردیس</a:t>
            </a:r>
          </a:p>
          <a:p>
            <a:pPr marL="514350" indent="-514350" algn="r" rtl="1"/>
            <a:endParaRPr lang="fa-IR" sz="3200" dirty="0" smtClean="0"/>
          </a:p>
          <a:p>
            <a:pPr marL="514350" indent="-514350" algn="r" rtl="1"/>
            <a:endParaRPr lang="fa-IR" sz="3200" dirty="0" smtClean="0"/>
          </a:p>
          <a:p>
            <a:pPr marL="914400" lvl="1" indent="-514350" algn="r" rtl="1"/>
            <a:endParaRPr lang="fa-I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مثال شبکه دانشگاهی</a:t>
            </a:r>
            <a:br>
              <a:rPr lang="fa-IR" dirty="0" smtClean="0"/>
            </a:br>
            <a:r>
              <a:rPr lang="en-US" dirty="0" smtClean="0"/>
              <a:t>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/>
          </a:bodyPr>
          <a:lstStyle/>
          <a:p>
            <a:pPr marL="514350" indent="-514350" algn="r" rtl="1"/>
            <a:r>
              <a:rPr lang="fa-IR" sz="3600" dirty="0" smtClean="0"/>
              <a:t>معمولا در محیط های</a:t>
            </a:r>
          </a:p>
          <a:p>
            <a:pPr marL="914400" lvl="1" indent="-514350" algn="r" rtl="1"/>
            <a:r>
              <a:rPr lang="fa-IR" sz="3200" dirty="0" smtClean="0"/>
              <a:t>دانشگاهی</a:t>
            </a:r>
          </a:p>
          <a:p>
            <a:pPr marL="914400" lvl="1" indent="-514350" algn="r" rtl="1"/>
            <a:r>
              <a:rPr lang="fa-IR" sz="3200" dirty="0" smtClean="0"/>
              <a:t>پادگان نظامی</a:t>
            </a:r>
          </a:p>
          <a:p>
            <a:pPr marL="914400" lvl="1" indent="-514350" algn="r" rtl="1"/>
            <a:r>
              <a:rPr lang="fa-IR" sz="3200" dirty="0" smtClean="0"/>
              <a:t>کارخانه های بزرگ</a:t>
            </a:r>
            <a:endParaRPr lang="en-US" sz="3200" dirty="0" smtClean="0"/>
          </a:p>
          <a:p>
            <a:pPr marL="514350" indent="-514350" algn="r" rtl="1"/>
            <a:r>
              <a:rPr lang="fa-IR" sz="3600" dirty="0" smtClean="0"/>
              <a:t>مثال</a:t>
            </a:r>
          </a:p>
          <a:p>
            <a:pPr marL="880110" lvl="1" indent="-514350" algn="r"/>
            <a:r>
              <a:rPr lang="fa-IR" sz="3300" dirty="0" smtClean="0"/>
              <a:t>شبکه دانشگاه تهران</a:t>
            </a:r>
          </a:p>
          <a:p>
            <a:pPr marL="880110" lvl="1" indent="-514350" algn="r"/>
            <a:r>
              <a:rPr lang="fa-IR" sz="3300" dirty="0" smtClean="0"/>
              <a:t>شبکه کارخانه ایران خودرو</a:t>
            </a:r>
          </a:p>
          <a:p>
            <a:pPr marL="514350" indent="-514350" algn="r" rtl="1"/>
            <a:endParaRPr lang="fa-IR" sz="3600" dirty="0" smtClean="0"/>
          </a:p>
          <a:p>
            <a:pPr marL="914400" lvl="1" indent="-514350" algn="r" rtl="1"/>
            <a:endParaRPr lang="fa-I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شبکه شهری</a:t>
            </a:r>
            <a:br>
              <a:rPr lang="fa-IR" dirty="0" smtClean="0"/>
            </a:br>
            <a:r>
              <a:rPr lang="en-US" dirty="0" smtClean="0"/>
              <a:t>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1"/>
            <a:ext cx="8305800" cy="4724399"/>
          </a:xfrm>
        </p:spPr>
        <p:txBody>
          <a:bodyPr>
            <a:normAutofit/>
          </a:bodyPr>
          <a:lstStyle/>
          <a:p>
            <a:pPr marL="514350" indent="-514350" algn="r" rtl="1"/>
            <a:r>
              <a:rPr lang="fa-IR" sz="3200" dirty="0" smtClean="0"/>
              <a:t>ترکیب چند شبکه محلی (</a:t>
            </a:r>
            <a:r>
              <a:rPr lang="en-US" sz="3200" dirty="0" err="1" smtClean="0"/>
              <a:t>Lan</a:t>
            </a:r>
            <a:r>
              <a:rPr lang="fa-IR" sz="3200" dirty="0" smtClean="0"/>
              <a:t>)غیرمجاور در سطح یک شهر</a:t>
            </a:r>
          </a:p>
          <a:p>
            <a:pPr marL="514350" indent="-514350" algn="r" rtl="1"/>
            <a:endParaRPr lang="fa-IR" sz="3200" dirty="0" smtClean="0"/>
          </a:p>
          <a:p>
            <a:pPr marL="914400" lvl="1" indent="-514350" algn="r" rtl="1"/>
            <a:endParaRPr lang="fa-I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مثال شبکه شهری</a:t>
            </a:r>
            <a:br>
              <a:rPr lang="fa-IR" dirty="0" smtClean="0"/>
            </a:br>
            <a:r>
              <a:rPr lang="en-US" dirty="0" smtClean="0"/>
              <a:t>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/>
          </a:bodyPr>
          <a:lstStyle/>
          <a:p>
            <a:pPr marL="514350" indent="-514350" algn="r" rtl="1"/>
            <a:r>
              <a:rPr lang="fa-IR" sz="3200" dirty="0" smtClean="0"/>
              <a:t>شبکه بین مناطق چهار گانه آموزش و پرورش قم</a:t>
            </a:r>
          </a:p>
          <a:p>
            <a:pPr marL="514350" indent="-514350" algn="r" rtl="1"/>
            <a:r>
              <a:rPr lang="fa-IR" sz="3200" dirty="0" smtClean="0"/>
              <a:t>شبکه بین هنرستانهای شهر قم</a:t>
            </a:r>
          </a:p>
          <a:p>
            <a:pPr marL="514350" indent="-514350" algn="r" rtl="1"/>
            <a:endParaRPr lang="fa-IR" sz="3200" dirty="0" smtClean="0"/>
          </a:p>
          <a:p>
            <a:pPr marL="914400" lvl="1" indent="-514350" algn="r" rtl="1"/>
            <a:endParaRPr lang="fa-I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1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شبکه گسترده (وسیع)</a:t>
            </a:r>
            <a:br>
              <a:rPr lang="fa-IR" dirty="0" smtClean="0"/>
            </a:br>
            <a:r>
              <a:rPr lang="en-US" dirty="0" smtClean="0"/>
              <a:t>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1"/>
            <a:ext cx="8305800" cy="5486400"/>
          </a:xfrm>
        </p:spPr>
        <p:txBody>
          <a:bodyPr>
            <a:normAutofit/>
          </a:bodyPr>
          <a:lstStyle/>
          <a:p>
            <a:pPr marL="514350" indent="-514350" algn="r" rtl="1"/>
            <a:r>
              <a:rPr lang="fa-IR" sz="3200" b="1" dirty="0" smtClean="0"/>
              <a:t>نکات شبکه </a:t>
            </a:r>
            <a:r>
              <a:rPr lang="en-US" sz="3200" b="1" dirty="0" smtClean="0"/>
              <a:t>Wan</a:t>
            </a:r>
          </a:p>
          <a:p>
            <a:pPr marL="514350" indent="-514350" algn="r" rtl="1"/>
            <a:r>
              <a:rPr lang="fa-IR" sz="3200" dirty="0" smtClean="0"/>
              <a:t>بزرگترین نوع شبکه از لحاظ وسعت</a:t>
            </a:r>
          </a:p>
          <a:p>
            <a:pPr marL="514350" indent="-514350" algn="r" rtl="1"/>
            <a:r>
              <a:rPr lang="fa-IR" sz="3200" dirty="0" smtClean="0"/>
              <a:t>معمولا فضایی بزرگتر از یک شهر</a:t>
            </a:r>
          </a:p>
          <a:p>
            <a:pPr marL="514350" indent="-514350" algn="r" rtl="1"/>
            <a:r>
              <a:rPr lang="fa-IR" sz="3200" dirty="0" smtClean="0"/>
              <a:t>از نظر وسعت و فاصله می تواند</a:t>
            </a:r>
          </a:p>
          <a:p>
            <a:pPr marL="914400" lvl="1" indent="-514350" algn="r" rtl="1"/>
            <a:r>
              <a:rPr lang="fa-IR" sz="2800" dirty="0" smtClean="0"/>
              <a:t>در یک استان</a:t>
            </a:r>
          </a:p>
          <a:p>
            <a:pPr marL="914400" lvl="1" indent="-514350" algn="r" rtl="1"/>
            <a:r>
              <a:rPr lang="fa-IR" sz="2800" dirty="0" smtClean="0"/>
              <a:t>کشور</a:t>
            </a:r>
          </a:p>
          <a:p>
            <a:pPr marL="914400" lvl="1" indent="-514350" algn="r" rtl="1"/>
            <a:r>
              <a:rPr lang="fa-IR" sz="2800" dirty="0" smtClean="0"/>
              <a:t>قاره</a:t>
            </a:r>
          </a:p>
          <a:p>
            <a:pPr marL="914400" lvl="1" indent="-514350" algn="r" rtl="1"/>
            <a:r>
              <a:rPr lang="fa-IR" sz="2800" dirty="0" smtClean="0"/>
              <a:t>یا کل جهان باشد</a:t>
            </a:r>
          </a:p>
          <a:p>
            <a:pPr marL="514350" indent="-514350" algn="r" rtl="1"/>
            <a:r>
              <a:rPr lang="fa-IR" sz="3200" dirty="0" smtClean="0"/>
              <a:t>بزرگترین شبکه </a:t>
            </a:r>
            <a:r>
              <a:rPr lang="en-US" sz="3200" dirty="0" smtClean="0"/>
              <a:t>Wan</a:t>
            </a:r>
            <a:r>
              <a:rPr lang="fa-IR" sz="3200" dirty="0" smtClean="0"/>
              <a:t>؟</a:t>
            </a:r>
          </a:p>
          <a:p>
            <a:pPr marL="914400" lvl="1" indent="-514350" algn="r" rtl="1"/>
            <a:r>
              <a:rPr lang="fa-IR" sz="2800" dirty="0" smtClean="0"/>
              <a:t>شبکه اینترنت</a:t>
            </a:r>
          </a:p>
          <a:p>
            <a:pPr marL="514350" indent="-514350" algn="r" rtl="1"/>
            <a:endParaRPr lang="fa-IR" sz="3200" dirty="0" smtClean="0"/>
          </a:p>
          <a:p>
            <a:pPr marL="914400" lvl="1" indent="-514350" algn="r" rtl="1"/>
            <a:endParaRPr lang="fa-I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شبکه گسترده (وسیع)</a:t>
            </a:r>
            <a:br>
              <a:rPr lang="fa-IR" dirty="0" smtClean="0"/>
            </a:br>
            <a:r>
              <a:rPr lang="en-US" dirty="0" smtClean="0"/>
              <a:t>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1"/>
            <a:ext cx="8305800" cy="4876800"/>
          </a:xfrm>
        </p:spPr>
        <p:txBody>
          <a:bodyPr>
            <a:normAutofit/>
          </a:bodyPr>
          <a:lstStyle/>
          <a:p>
            <a:pPr marL="514350" indent="-514350" algn="r" rtl="1"/>
            <a:r>
              <a:rPr lang="fa-IR" sz="3200" dirty="0" smtClean="0"/>
              <a:t>از لحاظ وسعت جغرافیایی محدودیتی ندارد، یعنی می تواند</a:t>
            </a:r>
          </a:p>
          <a:p>
            <a:pPr marL="914400" lvl="1" indent="-514350" algn="r" rtl="1"/>
            <a:r>
              <a:rPr lang="fa-IR" sz="2800" dirty="0" smtClean="0"/>
              <a:t>ترکیب دو رایانه با فاصله دور (ارتباط از طریق خط تلفن)</a:t>
            </a:r>
          </a:p>
          <a:p>
            <a:pPr marL="914400" lvl="1" indent="-514350" algn="r" rtl="1"/>
            <a:r>
              <a:rPr lang="fa-IR" sz="2800" dirty="0" smtClean="0"/>
              <a:t>ترکیب دو یا چند شبکه </a:t>
            </a:r>
            <a:r>
              <a:rPr lang="en-US" sz="2800" dirty="0" err="1" smtClean="0"/>
              <a:t>Lan</a:t>
            </a:r>
            <a:r>
              <a:rPr lang="fa-IR" sz="2800" dirty="0" smtClean="0"/>
              <a:t> با فاصله دور</a:t>
            </a:r>
          </a:p>
          <a:p>
            <a:pPr marL="914400" lvl="1" indent="-514350" algn="r" rtl="1"/>
            <a:r>
              <a:rPr lang="fa-IR" sz="2800" dirty="0" smtClean="0"/>
              <a:t>ترکیب چند شبکه </a:t>
            </a:r>
            <a:r>
              <a:rPr lang="en-US" sz="2800" dirty="0" smtClean="0"/>
              <a:t>Man</a:t>
            </a:r>
          </a:p>
          <a:p>
            <a:pPr marL="914400" lvl="1" indent="-514350" algn="r" rtl="1"/>
            <a:endParaRPr lang="fa-IR" sz="2800" dirty="0" smtClean="0"/>
          </a:p>
          <a:p>
            <a:pPr marL="514350" indent="-514350" algn="r" rtl="1"/>
            <a:r>
              <a:rPr lang="fa-IR" sz="3200" dirty="0" smtClean="0"/>
              <a:t>کانال های ارتباطی در شبکه </a:t>
            </a:r>
            <a:r>
              <a:rPr lang="en-US" sz="3200" dirty="0" smtClean="0"/>
              <a:t>Wan</a:t>
            </a:r>
          </a:p>
          <a:p>
            <a:pPr marL="914400" lvl="1" indent="-514350" algn="r" rtl="1"/>
            <a:r>
              <a:rPr lang="fa-IR" sz="2800" dirty="0" smtClean="0"/>
              <a:t>امواج مایکرو ویو</a:t>
            </a:r>
          </a:p>
          <a:p>
            <a:pPr marL="914400" lvl="1" indent="-514350" algn="r" rtl="1"/>
            <a:r>
              <a:rPr lang="fa-IR" sz="2800" dirty="0" smtClean="0"/>
              <a:t>ماهواره </a:t>
            </a:r>
          </a:p>
          <a:p>
            <a:pPr marL="914400" lvl="1" indent="-514350" algn="r" rtl="1"/>
            <a:r>
              <a:rPr lang="fa-IR" sz="2800" dirty="0" smtClean="0"/>
              <a:t>خطوط مخابراتی(تلفن)</a:t>
            </a:r>
          </a:p>
          <a:p>
            <a:pPr marL="514350" indent="-514350" algn="r" rtl="1"/>
            <a:endParaRPr lang="fa-IR" sz="3200" dirty="0" smtClean="0"/>
          </a:p>
          <a:p>
            <a:pPr marL="914400" lvl="1" indent="-514350" algn="r" rtl="1"/>
            <a:endParaRPr lang="fa-I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چرا شبکه 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انتقال اطلاعات زمان بر و طاقت فرسا بود</a:t>
            </a:r>
          </a:p>
          <a:p>
            <a:pPr lvl="1" algn="r" rtl="1"/>
            <a:r>
              <a:rPr lang="fa-IR" dirty="0" smtClean="0"/>
              <a:t>قبل از این که شبکه های رایانه ای به وجود بیاید کاربران برای انتقال داده ها از دیسکت استفاده می کردند.</a:t>
            </a:r>
          </a:p>
          <a:p>
            <a:pPr algn="r" rtl="1"/>
            <a:r>
              <a:rPr lang="fa-IR" dirty="0" smtClean="0"/>
              <a:t>امکان کارکردن همزمان بر روی یک سند وجود نداشت. </a:t>
            </a:r>
          </a:p>
          <a:p>
            <a:pPr algn="r" rtl="1"/>
            <a:r>
              <a:rPr lang="fa-IR" dirty="0" smtClean="0"/>
              <a:t>افزایش هزینه ها در صورت افزایش سیستم ها</a:t>
            </a:r>
          </a:p>
          <a:p>
            <a:pPr lvl="1" algn="r" rtl="1"/>
            <a:r>
              <a:rPr lang="fa-IR" dirty="0" smtClean="0"/>
              <a:t>اگر در یک اتاق کار بیش از یک رایانه وجود داشت، لازم بود به ازای هر رایانه یک چاپگر تهیه شود و یا این که با یک حافظه قابل حمل، سند مورد نظر برای چاپ به رایانه ای که متصل به چاپگر می باشد منتقل شود.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مثال شبکه گسترده (وسیع)</a:t>
            </a:r>
            <a:br>
              <a:rPr lang="fa-IR" dirty="0" smtClean="0"/>
            </a:br>
            <a:r>
              <a:rPr lang="en-US" dirty="0" smtClean="0"/>
              <a:t>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/>
          </a:bodyPr>
          <a:lstStyle/>
          <a:p>
            <a:pPr marL="514350" indent="-514350" algn="r" rtl="1"/>
            <a:r>
              <a:rPr lang="fa-IR" sz="3600" dirty="0" smtClean="0"/>
              <a:t>شبکه اینترنت</a:t>
            </a:r>
          </a:p>
          <a:p>
            <a:pPr marL="514350" indent="-514350" algn="r" rtl="1"/>
            <a:r>
              <a:rPr lang="fa-IR" sz="3600" dirty="0" smtClean="0"/>
              <a:t>شبکه بین شعب بانک های کشور</a:t>
            </a:r>
          </a:p>
          <a:p>
            <a:pPr marL="514350" indent="-514350" algn="r" rtl="1"/>
            <a:r>
              <a:rPr lang="fa-IR" sz="3600" dirty="0" smtClean="0"/>
              <a:t>شبکه بین هنرستان های یک استان</a:t>
            </a:r>
          </a:p>
          <a:p>
            <a:pPr marL="514350" indent="-514350" algn="r" rtl="1"/>
            <a:endParaRPr lang="fa-IR" sz="3600" dirty="0" smtClean="0"/>
          </a:p>
          <a:p>
            <a:pPr marL="914400" lvl="1" indent="-514350" algn="r" rtl="1"/>
            <a:endParaRPr lang="fa-I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/>
              <a:t>سوال: شبکه های کامپیوتری مناطق مختلف آموزش و پرورش شهرتهران  و شهرستان ها از لحاظ تقسیم بندی و گستردگی به کدام نوع شبکه تعلق دارند؟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2666999"/>
          </a:xfrm>
        </p:spPr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en-US" dirty="0" err="1" smtClean="0"/>
              <a:t>Lan</a:t>
            </a:r>
            <a:endParaRPr lang="en-US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en-US" dirty="0" smtClean="0"/>
              <a:t>Wan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US" dirty="0" smtClean="0"/>
              <a:t>Man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US" dirty="0" smtClean="0"/>
              <a:t>Can</a:t>
            </a:r>
            <a:endParaRPr lang="fa-IR" dirty="0" smtClean="0"/>
          </a:p>
          <a:p>
            <a:pPr marL="914400" lvl="1" indent="-514350" algn="r" rtl="1"/>
            <a:endParaRPr lang="fa-IR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4800600"/>
            <a:ext cx="914400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 rtl="1">
              <a:spcBef>
                <a:spcPct val="20000"/>
              </a:spcBef>
            </a:pPr>
            <a:r>
              <a:rPr lang="fa-IR" sz="3200" dirty="0" smtClean="0">
                <a:solidFill>
                  <a:prstClr val="black"/>
                </a:solidFill>
                <a:cs typeface="B Zar" pitchFamily="2" charset="-78"/>
              </a:rPr>
              <a:t>پاسخ: گزینه 2</a:t>
            </a:r>
            <a:endParaRPr lang="en-US" sz="3200" dirty="0" smtClean="0">
              <a:solidFill>
                <a:prstClr val="black"/>
              </a:solidFill>
              <a:cs typeface="B Zar" pitchFamily="2" charset="-78"/>
            </a:endParaRPr>
          </a:p>
          <a:p>
            <a:pPr marL="514350" lvl="0" indent="-514350" algn="ctr" rtl="1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  <a:cs typeface="B Zar" pitchFamily="2" charset="-78"/>
              </a:rPr>
              <a:t>Wan</a:t>
            </a:r>
            <a:endParaRPr lang="en-US" sz="3200" dirty="0">
              <a:solidFill>
                <a:prstClr val="black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تقسیم بندی شبکه های رایانه ای از نظر مدل سرویس دهی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3657600" cy="1295400"/>
          </a:xfrm>
        </p:spPr>
        <p:txBody>
          <a:bodyPr>
            <a:normAutofit/>
          </a:bodyPr>
          <a:lstStyle/>
          <a:p>
            <a:pPr marL="548640" indent="-514350" algn="r"/>
            <a:r>
              <a:rPr lang="fa-IR" dirty="0" smtClean="0"/>
              <a:t>شبکه مبتنی بر سرویس دهنده</a:t>
            </a:r>
          </a:p>
          <a:p>
            <a:pPr marL="548640" indent="-514350" algn="r"/>
            <a:r>
              <a:rPr lang="fa-IR" dirty="0" smtClean="0"/>
              <a:t>شبکه نظیر به نظیر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1371600"/>
          </a:xfrm>
        </p:spPr>
        <p:txBody>
          <a:bodyPr/>
          <a:lstStyle/>
          <a:p>
            <a:pPr marL="514350" indent="-514350" algn="l" rtl="0"/>
            <a:r>
              <a:rPr lang="en-US" dirty="0" smtClean="0"/>
              <a:t>Server Base(SB)</a:t>
            </a:r>
          </a:p>
          <a:p>
            <a:pPr marL="514350" indent="-514350" algn="l" rtl="0"/>
            <a:r>
              <a:rPr lang="en-US" dirty="0" smtClean="0"/>
              <a:t>Peer to Peer(</a:t>
            </a:r>
            <a:r>
              <a:rPr lang="en-US" dirty="0" err="1" smtClean="0"/>
              <a:t>PtP</a:t>
            </a:r>
            <a:r>
              <a:rPr lang="en-US" dirty="0" smtClean="0"/>
              <a:t>)</a:t>
            </a:r>
            <a:endParaRPr lang="fa-IR" dirty="0" smtClean="0"/>
          </a:p>
          <a:p>
            <a:pPr marL="914400" lvl="1" indent="-514350" algn="l" rtl="0"/>
            <a:endParaRPr lang="fa-IR" dirty="0" smtClean="0"/>
          </a:p>
          <a:p>
            <a:pPr algn="l" rtl="0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200400"/>
            <a:ext cx="372828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352800"/>
            <a:ext cx="3429000" cy="2845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شبکه مبتنی بر سرویس دهنده</a:t>
            </a:r>
            <a:br>
              <a:rPr lang="fa-IR" dirty="0" smtClean="0"/>
            </a:br>
            <a:r>
              <a:rPr lang="en-US" dirty="0" smtClean="0"/>
              <a:t>Server Base(SB)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r" rtl="1"/>
            <a:r>
              <a:rPr lang="fa-IR" sz="3200" dirty="0" smtClean="0"/>
              <a:t>در یک شبکه ساده </a:t>
            </a:r>
            <a:r>
              <a:rPr lang="en-US" sz="3200" dirty="0" smtClean="0"/>
              <a:t>Server Base</a:t>
            </a:r>
            <a:endParaRPr lang="fa-IR" sz="3200" dirty="0"/>
          </a:p>
          <a:p>
            <a:pPr marL="914400" lvl="1" indent="-514350" algn="r" rtl="1"/>
            <a:r>
              <a:rPr lang="fa-IR" sz="2800" dirty="0" smtClean="0"/>
              <a:t>یک رایانه نقش سرویس دهنده</a:t>
            </a:r>
          </a:p>
          <a:p>
            <a:pPr marL="914400" lvl="1" indent="-514350" algn="r" rtl="1"/>
            <a:r>
              <a:rPr lang="fa-IR" sz="2800" dirty="0" smtClean="0"/>
              <a:t>الباقی سیستم های شبکه نقش سرویس گیرنده</a:t>
            </a:r>
            <a:endParaRPr lang="en-US" sz="2800" dirty="0" smtClean="0"/>
          </a:p>
          <a:p>
            <a:pPr marL="914400" lvl="1" indent="-514350" algn="r" rtl="1"/>
            <a:endParaRPr lang="fa-IR" sz="2800" dirty="0" smtClean="0"/>
          </a:p>
          <a:p>
            <a:pPr marL="514350" indent="-514350" algn="r" rtl="1"/>
            <a:r>
              <a:rPr lang="fa-IR" sz="3200" dirty="0" smtClean="0"/>
              <a:t>در شبکه های بزرگتر</a:t>
            </a:r>
          </a:p>
          <a:p>
            <a:pPr marL="914400" lvl="1" indent="-514350" algn="r" rtl="1"/>
            <a:r>
              <a:rPr lang="fa-IR" sz="2800" dirty="0" smtClean="0"/>
              <a:t>تعدادی از سیستم ها فقط نقش سرویس دهنده</a:t>
            </a:r>
          </a:p>
          <a:p>
            <a:pPr marL="914400" lvl="1" indent="-514350" algn="r" rtl="1"/>
            <a:r>
              <a:rPr lang="fa-IR" sz="2800" dirty="0" smtClean="0"/>
              <a:t>الباقی سیستم ها ، سرویس گیرنده</a:t>
            </a:r>
          </a:p>
          <a:p>
            <a:pPr marL="514350" indent="-514350" algn="r" rtl="1"/>
            <a:endParaRPr lang="fa-I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نکات مهم شبکه مبتنی بر سرویس دهنده</a:t>
            </a:r>
            <a:br>
              <a:rPr lang="fa-IR" dirty="0" smtClean="0"/>
            </a:br>
            <a:r>
              <a:rPr lang="en-US" dirty="0" smtClean="0"/>
              <a:t>Server Base(SB)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r" rtl="1"/>
            <a:r>
              <a:rPr lang="fa-IR" sz="3200" dirty="0" smtClean="0"/>
              <a:t>مناسب برای شبکه های متوسط و بزرگ</a:t>
            </a:r>
          </a:p>
          <a:p>
            <a:pPr marL="514350" indent="-514350" algn="r" rtl="1"/>
            <a:r>
              <a:rPr lang="fa-IR" sz="3200" dirty="0" smtClean="0"/>
              <a:t>رایانه سرویس دهنده نمی تواند ،سرویس گیرنده باشد.</a:t>
            </a:r>
          </a:p>
          <a:p>
            <a:pPr marL="514350" indent="-514350" algn="r" rtl="1"/>
            <a:r>
              <a:rPr lang="fa-IR" sz="3200" dirty="0" smtClean="0"/>
              <a:t>دارای نوع خاصی سیستم عامل هستند فرضا</a:t>
            </a:r>
          </a:p>
          <a:p>
            <a:pPr marL="914400" lvl="1" indent="-514350" algn="r" rtl="1"/>
            <a:r>
              <a:rPr lang="en-US" sz="2800" dirty="0" smtClean="0"/>
              <a:t>Novell</a:t>
            </a:r>
          </a:p>
          <a:p>
            <a:pPr marL="914400" lvl="1" indent="-514350" algn="r" rtl="1"/>
            <a:r>
              <a:rPr lang="fa-IR" sz="2800" dirty="0" smtClean="0"/>
              <a:t>ویندوز سرورهای مایکروسافت (</a:t>
            </a:r>
            <a:r>
              <a:rPr lang="en-US" sz="2800" dirty="0" smtClean="0"/>
              <a:t>windows Server</a:t>
            </a:r>
            <a:r>
              <a:rPr lang="fa-IR" sz="2800" dirty="0" smtClean="0"/>
              <a:t>)</a:t>
            </a:r>
          </a:p>
          <a:p>
            <a:pPr marL="514350" indent="-514350" algn="r" rtl="1"/>
            <a:endParaRPr lang="fa-I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معایب شبکه </a:t>
            </a:r>
            <a:r>
              <a:rPr lang="en-US" dirty="0" smtClean="0"/>
              <a:t>Server Base(SB)</a:t>
            </a:r>
            <a:r>
              <a:rPr lang="fa-IR" dirty="0" smtClean="0"/>
              <a:t>نسبت به </a:t>
            </a:r>
            <a:r>
              <a:rPr lang="en-US" dirty="0" err="1" smtClean="0"/>
              <a:t>PtP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r" rtl="1"/>
            <a:r>
              <a:rPr lang="fa-IR" sz="3200" dirty="0" smtClean="0"/>
              <a:t>نصب،پیکربندی و مدیریت سیستم عامل های </a:t>
            </a:r>
            <a:r>
              <a:rPr lang="en-US" sz="3200" dirty="0" smtClean="0"/>
              <a:t>SB</a:t>
            </a:r>
            <a:r>
              <a:rPr lang="fa-IR" sz="3200" dirty="0" smtClean="0"/>
              <a:t>پیچیده</a:t>
            </a:r>
            <a:r>
              <a:rPr lang="en-US" sz="3200" dirty="0" smtClean="0"/>
              <a:t> </a:t>
            </a:r>
            <a:r>
              <a:rPr lang="fa-IR" sz="3200" dirty="0" smtClean="0"/>
              <a:t>است و نیاز به متخصص دارد.</a:t>
            </a:r>
          </a:p>
          <a:p>
            <a:pPr marL="514350" indent="-514350" algn="r" rtl="1"/>
            <a:r>
              <a:rPr lang="fa-IR" sz="3200" dirty="0" smtClean="0"/>
              <a:t>سرویس دهنده دچار مشکل</a:t>
            </a:r>
            <a:r>
              <a:rPr lang="fa-IR" sz="3200" dirty="0" smtClean="0">
                <a:sym typeface="Wingdings" pitchFamily="2" charset="2"/>
              </a:rPr>
              <a:t> کل شبکه مختل</a:t>
            </a:r>
            <a:endParaRPr lang="fa-I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مزایای شبکه </a:t>
            </a:r>
            <a:r>
              <a:rPr lang="en-US" dirty="0" smtClean="0"/>
              <a:t>Server Base(SB)</a:t>
            </a:r>
            <a:r>
              <a:rPr lang="fa-IR" dirty="0" smtClean="0"/>
              <a:t>نسبت به </a:t>
            </a:r>
            <a:r>
              <a:rPr lang="en-US" dirty="0" err="1" smtClean="0"/>
              <a:t>PtP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7924800" cy="4873752"/>
          </a:xfrm>
        </p:spPr>
        <p:txBody>
          <a:bodyPr>
            <a:normAutofit/>
          </a:bodyPr>
          <a:lstStyle/>
          <a:p>
            <a:pPr marL="514350" indent="-514350" algn="r" rtl="1"/>
            <a:r>
              <a:rPr lang="fa-IR" sz="3200" dirty="0" smtClean="0"/>
              <a:t>امنیت بالا در شبکه</a:t>
            </a:r>
          </a:p>
          <a:p>
            <a:pPr marL="914400" lvl="1" indent="-514350" algn="r" rtl="1"/>
            <a:r>
              <a:rPr lang="fa-IR" sz="2800" dirty="0" smtClean="0"/>
              <a:t>چرا؟</a:t>
            </a:r>
          </a:p>
          <a:p>
            <a:pPr marL="914400" lvl="1" indent="-514350" algn="r" rtl="1"/>
            <a:r>
              <a:rPr lang="fa-IR" sz="2800" dirty="0" smtClean="0"/>
              <a:t>چون یک مدیر سیاست های کلی را تعیین می کند و برای کلیه </a:t>
            </a:r>
            <a:r>
              <a:rPr lang="fa-IR" sz="2800" dirty="0" smtClean="0"/>
              <a:t>کاربران اعمال </a:t>
            </a:r>
            <a:r>
              <a:rPr lang="fa-IR" sz="2800" dirty="0" smtClean="0"/>
              <a:t>می شود</a:t>
            </a:r>
            <a:endParaRPr lang="en-US" sz="2800" dirty="0" smtClean="0"/>
          </a:p>
          <a:p>
            <a:pPr marL="914400" lvl="1" indent="-514350" algn="r" rtl="1"/>
            <a:endParaRPr lang="fa-IR" sz="2800" dirty="0" smtClean="0"/>
          </a:p>
          <a:p>
            <a:pPr marL="514350" indent="-514350" algn="r" rtl="1"/>
            <a:r>
              <a:rPr lang="fa-IR" sz="3200" dirty="0" smtClean="0"/>
              <a:t>پشتیبانی از تعداد زیاد کاربران</a:t>
            </a:r>
          </a:p>
          <a:p>
            <a:pPr marL="914400" lvl="1" indent="-514350" algn="r" rtl="1"/>
            <a:r>
              <a:rPr lang="fa-IR" sz="2800" dirty="0" smtClean="0"/>
              <a:t>در شبکه </a:t>
            </a:r>
            <a:r>
              <a:rPr lang="en-US" sz="2800" dirty="0" smtClean="0"/>
              <a:t>SB</a:t>
            </a:r>
            <a:r>
              <a:rPr lang="fa-IR" sz="2800" dirty="0" smtClean="0"/>
              <a:t> می توان هزاران کاربر یا سرویس گیرنده داشت</a:t>
            </a:r>
            <a:endParaRPr lang="en-US" sz="2800" dirty="0" smtClean="0"/>
          </a:p>
          <a:p>
            <a:pPr marL="914400" lvl="1" indent="-514350" algn="r" rtl="1"/>
            <a:endParaRPr lang="fa-IR" sz="2800" dirty="0" smtClean="0"/>
          </a:p>
          <a:p>
            <a:pPr marL="514350" indent="-514350" algn="r" rtl="1"/>
            <a:r>
              <a:rPr lang="fa-IR" sz="3200" dirty="0" smtClean="0"/>
              <a:t>سرویس گیرنده ها نیاز به سخت افزار قوی ندارند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شبکه نظیر به نظیر</a:t>
            </a:r>
            <a:br>
              <a:rPr lang="fa-IR" dirty="0" smtClean="0"/>
            </a:br>
            <a:r>
              <a:rPr lang="en-US" dirty="0" smtClean="0"/>
              <a:t>Peer to Peer(</a:t>
            </a:r>
            <a:r>
              <a:rPr lang="en-US" dirty="0" err="1" smtClean="0"/>
              <a:t>PtP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657600"/>
          </a:xfrm>
        </p:spPr>
        <p:txBody>
          <a:bodyPr>
            <a:normAutofit/>
          </a:bodyPr>
          <a:lstStyle/>
          <a:p>
            <a:pPr marL="514350" indent="-514350" algn="r" rtl="1"/>
            <a:r>
              <a:rPr lang="fa-IR" dirty="0" smtClean="0"/>
              <a:t>همه رایانه ها به طور همزمان </a:t>
            </a:r>
          </a:p>
          <a:p>
            <a:pPr marL="914400" lvl="1" indent="-514350" algn="r" rtl="1"/>
            <a:r>
              <a:rPr lang="fa-IR" dirty="0" smtClean="0"/>
              <a:t>هم سرویس دهنده</a:t>
            </a:r>
          </a:p>
          <a:p>
            <a:pPr marL="914400" lvl="1" indent="-514350" algn="r" rtl="1"/>
            <a:r>
              <a:rPr lang="fa-IR" dirty="0" smtClean="0"/>
              <a:t>هم سرویس گیرنده</a:t>
            </a:r>
          </a:p>
          <a:p>
            <a:pPr marL="514350" indent="-514350" algn="r" rtl="1"/>
            <a:r>
              <a:rPr lang="fa-IR" dirty="0" smtClean="0"/>
              <a:t>همه رایانه های شبکه از لحاظ سرویس دهنده و سرویس گیرنده بودن برابرند.</a:t>
            </a:r>
          </a:p>
          <a:p>
            <a:pPr marL="514350" indent="-514350" algn="r" rtl="1"/>
            <a:r>
              <a:rPr lang="fa-IR" dirty="0" smtClean="0"/>
              <a:t>هر کاربر می تواند داده های خود را به اشتراک گذارد</a:t>
            </a:r>
          </a:p>
          <a:p>
            <a:pPr marL="514350" indent="-514350" algn="r" rtl="1"/>
            <a:endParaRPr lang="fa-IR" dirty="0" smtClean="0"/>
          </a:p>
          <a:p>
            <a:pPr marL="514350" indent="-514350" algn="r" rtl="1"/>
            <a:endParaRPr lang="fa-IR" dirty="0" smtClean="0"/>
          </a:p>
          <a:p>
            <a:pPr marL="514350" indent="-514350" algn="r" rtl="1"/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نکات مهم شبکه نظیر به نظیر</a:t>
            </a:r>
            <a:br>
              <a:rPr lang="fa-IR" dirty="0" smtClean="0"/>
            </a:br>
            <a:r>
              <a:rPr lang="en-US" dirty="0" smtClean="0"/>
              <a:t>Peer to Peer(</a:t>
            </a:r>
            <a:r>
              <a:rPr lang="en-US" dirty="0" err="1" smtClean="0"/>
              <a:t>PtP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marL="347663" indent="-347663" algn="r" rtl="1"/>
            <a:r>
              <a:rPr lang="fa-IR" dirty="0" smtClean="0"/>
              <a:t>به لحاظ اندازه</a:t>
            </a:r>
          </a:p>
          <a:p>
            <a:pPr lvl="1" algn="r" rtl="1"/>
            <a:r>
              <a:rPr lang="fa-IR" dirty="0" smtClean="0"/>
              <a:t>به شبکه های </a:t>
            </a:r>
            <a:r>
              <a:rPr lang="en-US" dirty="0" err="1" smtClean="0"/>
              <a:t>PtP</a:t>
            </a:r>
            <a:r>
              <a:rPr lang="en-US" dirty="0" smtClean="0"/>
              <a:t> </a:t>
            </a:r>
            <a:r>
              <a:rPr lang="fa-IR" dirty="0" smtClean="0"/>
              <a:t>غالباً </a:t>
            </a:r>
            <a:r>
              <a:rPr lang="en-US" dirty="0" smtClean="0"/>
              <a:t>Workgroup </a:t>
            </a:r>
            <a:r>
              <a:rPr lang="fa-IR" dirty="0" smtClean="0"/>
              <a:t>یا گروه کاری می گویند. </a:t>
            </a:r>
          </a:p>
          <a:p>
            <a:pPr lvl="1" algn="r" rtl="1"/>
            <a:r>
              <a:rPr lang="fa-IR" dirty="0" smtClean="0"/>
              <a:t>گروه کاری؟ گروه کوچکی از افراد می باشند، حدود 10 رایانه یا کمتر</a:t>
            </a:r>
          </a:p>
          <a:p>
            <a:pPr algn="r" rtl="1"/>
            <a:r>
              <a:rPr lang="fa-IR" dirty="0" smtClean="0"/>
              <a:t>به لحاظ راه اندازی</a:t>
            </a:r>
          </a:p>
          <a:p>
            <a:pPr lvl="1" algn="r" rtl="1"/>
            <a:r>
              <a:rPr lang="fa-IR" dirty="0" smtClean="0"/>
              <a:t>هزینه کمتری نسبت به شبکه </a:t>
            </a:r>
            <a:r>
              <a:rPr lang="en-US" dirty="0" smtClean="0"/>
              <a:t>SB </a:t>
            </a:r>
            <a:endParaRPr lang="fa-IR" dirty="0" smtClean="0"/>
          </a:p>
          <a:p>
            <a:pPr algn="r" rtl="1"/>
            <a:r>
              <a:rPr lang="fa-IR" dirty="0" smtClean="0"/>
              <a:t>سیستم عامل؟</a:t>
            </a:r>
          </a:p>
          <a:p>
            <a:pPr lvl="1" algn="r" rtl="1"/>
            <a:r>
              <a:rPr lang="fa-IR" dirty="0" smtClean="0"/>
              <a:t>از تمام سیستم عامل های موجود می توان در شبکه </a:t>
            </a:r>
            <a:r>
              <a:rPr lang="en-US" dirty="0" err="1" smtClean="0"/>
              <a:t>PtP</a:t>
            </a:r>
            <a:r>
              <a:rPr lang="en-US" dirty="0" smtClean="0"/>
              <a:t> </a:t>
            </a:r>
            <a:r>
              <a:rPr lang="fa-IR" dirty="0" smtClean="0"/>
              <a:t>استفاده نمود و به نرم افزار خاصی برای کار با شبکه نیاز ندارند </a:t>
            </a:r>
          </a:p>
          <a:p>
            <a:pPr algn="r" rtl="1"/>
            <a:r>
              <a:rPr lang="fa-IR" dirty="0" smtClean="0"/>
              <a:t>امکان رشد؟ </a:t>
            </a:r>
          </a:p>
          <a:p>
            <a:pPr lvl="1" algn="r" rtl="1"/>
            <a:r>
              <a:rPr lang="fa-IR" dirty="0" smtClean="0"/>
              <a:t>خیلی محدود می باشد.</a:t>
            </a:r>
          </a:p>
          <a:p>
            <a:pPr algn="r" rtl="1"/>
            <a:r>
              <a:rPr lang="fa-IR" dirty="0" smtClean="0"/>
              <a:t>از لحاظ مدیریتی؟</a:t>
            </a:r>
          </a:p>
          <a:p>
            <a:pPr lvl="1" algn="r" rtl="1"/>
            <a:r>
              <a:rPr lang="fa-IR" dirty="0" smtClean="0"/>
              <a:t>سرور مرکزی برای مدیریت شبکه وجود ندارد</a:t>
            </a:r>
          </a:p>
          <a:p>
            <a:pPr lvl="1" algn="r" rtl="1"/>
            <a:r>
              <a:rPr lang="fa-IR" dirty="0" smtClean="0"/>
              <a:t>هر کاربر مدیر خودش می باشد و منابع خود را به اشتراک می گذارد.</a:t>
            </a:r>
          </a:p>
          <a:p>
            <a:pPr algn="r" rtl="1"/>
            <a:r>
              <a:rPr lang="fa-IR" dirty="0" smtClean="0"/>
              <a:t>از لحاظ اختلال در شبکه؟</a:t>
            </a:r>
          </a:p>
          <a:p>
            <a:pPr lvl="1" algn="r" rtl="1"/>
            <a:r>
              <a:rPr lang="fa-IR" dirty="0" smtClean="0"/>
              <a:t>چون مدیریت متمرکز وجود ندارد چنانچه مشکلی برای یکی از رایانه ها به وجود آید کل شبکه را دچار اختلال نمی کند.</a:t>
            </a:r>
          </a:p>
          <a:p>
            <a:pPr algn="r" rtl="1"/>
            <a:r>
              <a:rPr lang="fa-IR" dirty="0" smtClean="0"/>
              <a:t>کاربرد؟</a:t>
            </a:r>
          </a:p>
          <a:p>
            <a:pPr lvl="1" algn="r" rtl="1"/>
            <a:r>
              <a:rPr lang="fa-IR" dirty="0" smtClean="0"/>
              <a:t>شبکه </a:t>
            </a:r>
            <a:r>
              <a:rPr lang="en-US" dirty="0" err="1" smtClean="0"/>
              <a:t>PtP</a:t>
            </a:r>
            <a:r>
              <a:rPr lang="en-US" dirty="0" smtClean="0"/>
              <a:t> </a:t>
            </a:r>
            <a:r>
              <a:rPr lang="fa-IR" dirty="0" smtClean="0"/>
              <a:t>به نسبت شبکه ساده ای است و زمانی که تعداد رایانه ها کمتر از 10 دستگاه می باشند، شبکه </a:t>
            </a:r>
            <a:r>
              <a:rPr lang="en-US" dirty="0" err="1" smtClean="0"/>
              <a:t>ptp</a:t>
            </a:r>
            <a:r>
              <a:rPr lang="en-US" dirty="0" smtClean="0"/>
              <a:t> </a:t>
            </a:r>
            <a:r>
              <a:rPr lang="fa-IR" dirty="0" smtClean="0"/>
              <a:t>انتخاب خوبی می باشد</a:t>
            </a:r>
          </a:p>
          <a:p>
            <a:pPr marL="914400" lvl="1" indent="-514350" algn="r" rtl="1"/>
            <a:endParaRPr lang="fa-IR" dirty="0" smtClean="0"/>
          </a:p>
          <a:p>
            <a:pPr marL="514350" indent="-514350" algn="r" rtl="1"/>
            <a:endParaRPr lang="fa-IR" dirty="0" smtClean="0"/>
          </a:p>
          <a:p>
            <a:pPr marL="514350" indent="-514350" algn="r" rtl="1"/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در شبکه </a:t>
            </a:r>
            <a:r>
              <a:rPr lang="en-US" dirty="0" smtClean="0"/>
              <a:t>Peer to Peer</a:t>
            </a:r>
            <a:r>
              <a:rPr lang="fa-IR" dirty="0" smtClean="0"/>
              <a:t> همه گزینه ها درست است بجز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590800"/>
          </a:xfrm>
        </p:spPr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کاربر خاصی به عنوان مدیر شبکه وجود ندارد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مدیریت متمرکز و جامع وجود ندارد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انجام عملیات کنترلی مشکل و پیچیده است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سرویس دهنده اختصاصی است</a:t>
            </a:r>
          </a:p>
          <a:p>
            <a:pPr marL="514350" indent="-514350" algn="r" rtl="1"/>
            <a:endParaRPr lang="fa-IR" dirty="0" smtClean="0"/>
          </a:p>
          <a:p>
            <a:pPr marL="514350" indent="-514350" algn="r" rtl="1"/>
            <a:endParaRPr lang="fa-I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41910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cs typeface="B Zar" pitchFamily="2" charset="-78"/>
              </a:rPr>
              <a:t>گزینه 4</a:t>
            </a:r>
          </a:p>
          <a:p>
            <a:pPr algn="ctr" rtl="1"/>
            <a:r>
              <a:rPr lang="fa-IR" sz="2800" dirty="0" smtClean="0">
                <a:cs typeface="B Zar" pitchFamily="2" charset="-78"/>
              </a:rPr>
              <a:t>هر سیستم هم می تواند سرویس دهنده باشد ،هم سرویس گیرنده </a:t>
            </a:r>
          </a:p>
          <a:p>
            <a:pPr algn="ctr" rtl="1"/>
            <a:r>
              <a:rPr lang="fa-IR" sz="2800" dirty="0" smtClean="0">
                <a:cs typeface="B Zar" pitchFamily="2" charset="-78"/>
              </a:rPr>
              <a:t>در نتیجه سرویس دهنده اختصاصی نیست</a:t>
            </a:r>
            <a:endParaRPr lang="en-US" sz="28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حالا منظور از شبکه چیست؟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اتصال دو یا چند رایانه ؛به منظور </a:t>
            </a:r>
          </a:p>
          <a:p>
            <a:pPr lvl="1" algn="r" rtl="1"/>
            <a:r>
              <a:rPr lang="fa-IR" dirty="0" smtClean="0"/>
              <a:t>تبادل اطلاعات </a:t>
            </a:r>
          </a:p>
          <a:p>
            <a:pPr lvl="1" algn="r" rtl="1"/>
            <a:r>
              <a:rPr lang="fa-IR" dirty="0" smtClean="0"/>
              <a:t>و استفاده مشترک از منابع سخت افزاری و نرم افزاری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منابع سخت افزاری ؟</a:t>
            </a:r>
          </a:p>
          <a:p>
            <a:pPr lvl="1" algn="r" rtl="1"/>
            <a:r>
              <a:rPr lang="fa-IR" dirty="0" smtClean="0"/>
              <a:t>چاپگر، درایو نوری و ... </a:t>
            </a:r>
          </a:p>
          <a:p>
            <a:pPr algn="r" rtl="1"/>
            <a:r>
              <a:rPr lang="fa-IR" dirty="0" smtClean="0"/>
              <a:t>منابع نرم افزاری؟ </a:t>
            </a:r>
          </a:p>
          <a:p>
            <a:pPr lvl="1" algn="r" rtl="1"/>
            <a:r>
              <a:rPr lang="fa-IR" dirty="0" smtClean="0"/>
              <a:t>پوشه، پرونده ها و یا مستندات، صفحات اینترنتی و نرم افزارها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کدامیک از مشخصه های شبکه </a:t>
            </a:r>
            <a:r>
              <a:rPr lang="en-US" dirty="0" smtClean="0"/>
              <a:t>Peer to Peer</a:t>
            </a:r>
            <a:r>
              <a:rPr lang="fa-IR" dirty="0" smtClean="0"/>
              <a:t> است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590800"/>
          </a:xfrm>
        </p:spPr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امنیت بالا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مدیریت متمرکز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قابلیت کاربرد در شبکه های بزرگ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سرویس دهی توزیعی</a:t>
            </a:r>
          </a:p>
          <a:p>
            <a:pPr marL="514350" indent="-514350" algn="r" rtl="1"/>
            <a:endParaRPr lang="fa-IR" dirty="0" smtClean="0"/>
          </a:p>
          <a:p>
            <a:pPr marL="514350" indent="-514350" algn="r" rtl="1"/>
            <a:endParaRPr lang="fa-I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41148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cs typeface="B Zar" pitchFamily="2" charset="-78"/>
              </a:rPr>
              <a:t>گزینه 4</a:t>
            </a:r>
          </a:p>
          <a:p>
            <a:pPr algn="ctr" rtl="1"/>
            <a:r>
              <a:rPr lang="fa-IR" sz="2800" dirty="0" smtClean="0">
                <a:cs typeface="B Zar" pitchFamily="2" charset="-78"/>
              </a:rPr>
              <a:t>هر سیستم خودش می تواند سرویس دهنده باشد</a:t>
            </a:r>
            <a:endParaRPr lang="en-US" sz="28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شبکه های بی سیم-</a:t>
            </a:r>
            <a:r>
              <a:rPr lang="en-US" dirty="0" smtClean="0">
                <a:cs typeface="B Zar" pitchFamily="2" charset="-78"/>
              </a:rPr>
              <a:t>WWANs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>
                <a:cs typeface="B Zar" pitchFamily="2" charset="-78"/>
              </a:rPr>
              <a:t>شبكه </a:t>
            </a:r>
            <a:r>
              <a:rPr lang="en-US" dirty="0" smtClean="0">
                <a:cs typeface="B Zar" pitchFamily="2" charset="-78"/>
              </a:rPr>
              <a:t>WAN </a:t>
            </a:r>
            <a:r>
              <a:rPr lang="fa-IR" dirty="0" smtClean="0">
                <a:cs typeface="B Zar" pitchFamily="2" charset="-78"/>
              </a:rPr>
              <a:t>به صورت بى سیم</a:t>
            </a:r>
          </a:p>
          <a:p>
            <a:pPr algn="just" rtl="1"/>
            <a:r>
              <a:rPr lang="fa-IR" dirty="0" smtClean="0">
                <a:cs typeface="B Zar" pitchFamily="2" charset="-78"/>
              </a:rPr>
              <a:t>محیط انتقال</a:t>
            </a:r>
          </a:p>
          <a:p>
            <a:pPr lvl="1" algn="just" rtl="1"/>
            <a:r>
              <a:rPr lang="fa-IR" dirty="0" smtClean="0"/>
              <a:t>سیستم ماهواره اى </a:t>
            </a:r>
          </a:p>
          <a:p>
            <a:pPr lvl="1" algn="just" rtl="1"/>
            <a:r>
              <a:rPr lang="fa-IR" dirty="0" smtClean="0"/>
              <a:t>آنتن هایى كه در جاهاى مختلف نصب شده</a:t>
            </a:r>
          </a:p>
          <a:p>
            <a:pPr lvl="1" algn="just" rtl="1"/>
            <a:endParaRPr lang="fa-IR" dirty="0" smtClean="0">
              <a:cs typeface="B Zar" pitchFamily="2" charset="-78"/>
            </a:endParaRPr>
          </a:p>
          <a:p>
            <a:pPr algn="just" rtl="1"/>
            <a:r>
              <a:rPr lang="fa-IR" dirty="0" smtClean="0">
                <a:cs typeface="B Zar" pitchFamily="2" charset="-78"/>
              </a:rPr>
              <a:t>مثال </a:t>
            </a:r>
          </a:p>
          <a:p>
            <a:pPr lvl="1" algn="just" rtl="1"/>
            <a:r>
              <a:rPr lang="fa-IR" dirty="0" smtClean="0">
                <a:cs typeface="B Zar" pitchFamily="2" charset="-78"/>
              </a:rPr>
              <a:t>سیستم ارتباطى تلفن هاى همراه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شبکه های بی سیم-</a:t>
            </a:r>
            <a:r>
              <a:rPr lang="en-US" dirty="0" smtClean="0">
                <a:cs typeface="B Zar" pitchFamily="2" charset="-78"/>
              </a:rPr>
              <a:t>WMANs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>
                <a:cs typeface="B Zar" pitchFamily="2" charset="-78"/>
              </a:rPr>
              <a:t>ساختارى شبیه</a:t>
            </a:r>
            <a:r>
              <a:rPr lang="en-US" dirty="0" smtClean="0">
                <a:cs typeface="B Zar" pitchFamily="2" charset="-78"/>
              </a:rPr>
              <a:t>WWANs </a:t>
            </a:r>
            <a:r>
              <a:rPr lang="fa-IR" dirty="0" smtClean="0">
                <a:cs typeface="B Zar" pitchFamily="2" charset="-78"/>
              </a:rPr>
              <a:t>دارد با این تفاوت كه وسعت سرویس دهى آن فقط در سطح شهرها است. </a:t>
            </a:r>
          </a:p>
          <a:p>
            <a:pPr algn="just" rtl="1"/>
            <a:endParaRPr lang="fa-IR" dirty="0" smtClean="0">
              <a:cs typeface="B Zar" pitchFamily="2" charset="-78"/>
            </a:endParaRPr>
          </a:p>
          <a:p>
            <a:pPr algn="just" rtl="1"/>
            <a:r>
              <a:rPr lang="fa-IR" dirty="0" smtClean="0">
                <a:cs typeface="B Zar" pitchFamily="2" charset="-78"/>
              </a:rPr>
              <a:t>محیط انتقال</a:t>
            </a:r>
          </a:p>
          <a:p>
            <a:pPr lvl="1" algn="just" rtl="1"/>
            <a:r>
              <a:rPr lang="fa-IR" dirty="0" smtClean="0"/>
              <a:t>امواج رادیویى</a:t>
            </a:r>
          </a:p>
          <a:p>
            <a:pPr lvl="1" algn="just" rtl="1"/>
            <a:r>
              <a:rPr lang="fa-IR" dirty="0" smtClean="0"/>
              <a:t>نور مادون قرمز</a:t>
            </a:r>
          </a:p>
          <a:p>
            <a:pPr lvl="1" algn="just" rtl="1"/>
            <a:endParaRPr lang="fa-IR" dirty="0" smtClean="0"/>
          </a:p>
          <a:p>
            <a:pPr algn="just" rtl="1"/>
            <a:r>
              <a:rPr lang="fa-IR" dirty="0" smtClean="0">
                <a:cs typeface="B Zar" pitchFamily="2" charset="-78"/>
              </a:rPr>
              <a:t>کاربرد شبكه هاى </a:t>
            </a:r>
            <a:r>
              <a:rPr lang="en-US" dirty="0" smtClean="0">
                <a:cs typeface="B Zar" pitchFamily="2" charset="-78"/>
              </a:rPr>
              <a:t>WMANs </a:t>
            </a:r>
            <a:r>
              <a:rPr lang="fa-IR" dirty="0" smtClean="0">
                <a:cs typeface="B Zar" pitchFamily="2" charset="-78"/>
              </a:rPr>
              <a:t>؟</a:t>
            </a:r>
          </a:p>
          <a:p>
            <a:pPr lvl="1" algn="just" rtl="1"/>
            <a:r>
              <a:rPr lang="fa-IR" dirty="0" smtClean="0">
                <a:cs typeface="B Zar" pitchFamily="2" charset="-78"/>
              </a:rPr>
              <a:t>پشتوانه (</a:t>
            </a:r>
            <a:r>
              <a:rPr lang="en-US" dirty="0" smtClean="0">
                <a:cs typeface="B Zar" pitchFamily="2" charset="-78"/>
              </a:rPr>
              <a:t>Backup</a:t>
            </a:r>
            <a:r>
              <a:rPr lang="fa-IR" dirty="0" smtClean="0">
                <a:cs typeface="B Zar" pitchFamily="2" charset="-78"/>
              </a:rPr>
              <a:t>)</a:t>
            </a:r>
            <a:r>
              <a:rPr lang="en-US" dirty="0" smtClean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براى شبكه هاى سیم مسى یا فیبر نورى</a:t>
            </a:r>
          </a:p>
          <a:p>
            <a:pPr algn="just" rtl="1"/>
            <a:endParaRPr lang="fa-IR" dirty="0" smtClean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شبکه های بی سیم-</a:t>
            </a:r>
            <a:r>
              <a:rPr lang="en-US" dirty="0" smtClean="0">
                <a:cs typeface="B Zar" pitchFamily="2" charset="-78"/>
              </a:rPr>
              <a:t>WLANs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just" rtl="1"/>
            <a:r>
              <a:rPr lang="fa-IR" sz="2800" dirty="0" smtClean="0">
                <a:cs typeface="B Zar" pitchFamily="2" charset="-78"/>
              </a:rPr>
              <a:t>این فناورى براى استفاده در </a:t>
            </a:r>
            <a:r>
              <a:rPr lang="fa-IR" sz="2800" dirty="0" smtClean="0">
                <a:solidFill>
                  <a:srgbClr val="FF0000"/>
                </a:solidFill>
                <a:cs typeface="B Zar" pitchFamily="2" charset="-78"/>
              </a:rPr>
              <a:t>محیط هاى كوچک </a:t>
            </a:r>
            <a:r>
              <a:rPr lang="fa-IR" sz="2800" dirty="0" smtClean="0">
                <a:cs typeface="B Zar" pitchFamily="2" charset="-78"/>
              </a:rPr>
              <a:t>مانند شركت ها یا فضاى باز دانشكده ها یا اماكن عمومى با وسعت كم (مانند فرودگاه)</a:t>
            </a:r>
          </a:p>
          <a:p>
            <a:pPr algn="just" rtl="1"/>
            <a:r>
              <a:rPr lang="fa-IR" sz="2800" dirty="0" smtClean="0">
                <a:cs typeface="B Zar" pitchFamily="2" charset="-78"/>
              </a:rPr>
              <a:t>کاربردهای آن</a:t>
            </a:r>
          </a:p>
          <a:p>
            <a:pPr lvl="1" algn="just" rtl="1"/>
            <a:r>
              <a:rPr lang="fa-IR" sz="2400" dirty="0" smtClean="0">
                <a:cs typeface="B Zar" pitchFamily="2" charset="-78"/>
              </a:rPr>
              <a:t>بیشتر به صورت موقتى در ادارات و شركت ها یا محل هایى كه نصب سیم مسى سخت است</a:t>
            </a:r>
          </a:p>
          <a:p>
            <a:pPr lvl="1" algn="just" rtl="1"/>
            <a:r>
              <a:rPr lang="fa-IR" sz="2400" dirty="0" smtClean="0">
                <a:cs typeface="B Zar" pitchFamily="2" charset="-78"/>
              </a:rPr>
              <a:t>در جاهایى كه كاربران محل مشخص و ثابتى را ندارند و مى خواهند به همه اطلاعات دسترسى داشته باشند</a:t>
            </a:r>
          </a:p>
          <a:p>
            <a:pPr lvl="1" algn="just" rtl="1"/>
            <a:r>
              <a:rPr lang="fa-IR" sz="2400" dirty="0" smtClean="0">
                <a:cs typeface="B Zar" pitchFamily="2" charset="-78"/>
              </a:rPr>
              <a:t>برای كاربرانی که از رایانه كیفى یا جیبى استفاده مى كنند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شبکه های بی سیم-</a:t>
            </a:r>
            <a:r>
              <a:rPr lang="en-US" dirty="0" smtClean="0">
                <a:cs typeface="B Zar" pitchFamily="2" charset="-78"/>
              </a:rPr>
              <a:t>WLANs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>
                <a:cs typeface="B Zar" pitchFamily="2" charset="-78"/>
              </a:rPr>
              <a:t>انواع استفاده از</a:t>
            </a:r>
            <a:r>
              <a:rPr lang="en-US" dirty="0" smtClean="0">
                <a:cs typeface="B Zar" pitchFamily="2" charset="-78"/>
              </a:rPr>
              <a:t>WLANs </a:t>
            </a:r>
            <a:endParaRPr lang="fa-IR" dirty="0" smtClean="0">
              <a:cs typeface="B Zar" pitchFamily="2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fa-IR" dirty="0" smtClean="0">
                <a:cs typeface="B Zar" pitchFamily="2" charset="-78"/>
              </a:rPr>
              <a:t>اتصال رایانه هاى مجهز به كارت شبكه بى سیم (</a:t>
            </a:r>
            <a:r>
              <a:rPr lang="en-US" dirty="0" smtClean="0">
                <a:cs typeface="B Zar" pitchFamily="2" charset="-78"/>
              </a:rPr>
              <a:t>Internal، External</a:t>
            </a:r>
            <a:r>
              <a:rPr lang="fa-IR" dirty="0" smtClean="0">
                <a:cs typeface="B Zar" pitchFamily="2" charset="-78"/>
              </a:rPr>
              <a:t>)</a:t>
            </a:r>
            <a:r>
              <a:rPr lang="en-US" dirty="0" smtClean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به دستگاه اكسس پوینت </a:t>
            </a:r>
          </a:p>
          <a:p>
            <a:pPr marL="914400" lvl="1" indent="-514350" algn="just" rtl="1"/>
            <a:r>
              <a:rPr lang="fa-IR" dirty="0" smtClean="0">
                <a:cs typeface="B Zar" pitchFamily="2" charset="-78"/>
              </a:rPr>
              <a:t>در این حالت دستگاه اكسس پوینت پل ارتباطى بین رایانه هاى بى سیم و شبكه داخلى موجود خواهد بود </a:t>
            </a:r>
          </a:p>
          <a:p>
            <a:pPr marL="914400" lvl="1" indent="-514350" algn="just" rtl="1"/>
            <a:r>
              <a:rPr lang="fa-IR" dirty="0" smtClean="0">
                <a:cs typeface="B Zar" pitchFamily="2" charset="-78"/>
              </a:rPr>
              <a:t>در نتیجه كلیه رایانه هاى بى سیم علاوه بر ارتباط با یكدیگر به شبكه داخلى هم متصل مى باشند. 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dirty="0" smtClean="0">
                <a:cs typeface="B Zar" pitchFamily="2" charset="-78"/>
              </a:rPr>
              <a:t>اتصال رایانه هاى مجهز به كارت شبكه بى سیم به صورت نظیر به نظیر به یكدیگر </a:t>
            </a:r>
          </a:p>
          <a:p>
            <a:pPr marL="914400" lvl="1" indent="-514350" algn="just" rtl="1"/>
            <a:r>
              <a:rPr lang="fa-IR" dirty="0" smtClean="0">
                <a:cs typeface="B Zar" pitchFamily="2" charset="-78"/>
              </a:rPr>
              <a:t>ارتباط با شبكه داخلى وجود ندارد (به دلیل عدم استفاده از اكسس پوینت).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شبکه های بی سیم-</a:t>
            </a:r>
            <a:r>
              <a:rPr lang="en-US" dirty="0" smtClean="0"/>
              <a:t>WGAN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/>
              <a:t>مانند شبكه تلفن جهانى كنونى است و كاربران مى توانند در حالى كه بین كشورها مسافرت مى كنند متصل به شبكه باقى بمانند. </a:t>
            </a:r>
          </a:p>
          <a:p>
            <a:pPr lvl="1" algn="just" rtl="1"/>
            <a:endParaRPr lang="fa-IR" dirty="0" smtClean="0"/>
          </a:p>
          <a:p>
            <a:pPr algn="just" rtl="1"/>
            <a:r>
              <a:rPr lang="fa-IR" dirty="0" smtClean="0"/>
              <a:t>مزیت:</a:t>
            </a:r>
          </a:p>
          <a:p>
            <a:pPr lvl="1" algn="r" rtl="1"/>
            <a:r>
              <a:rPr lang="fa-IR" dirty="0" smtClean="0">
                <a:latin typeface="AmuzehNewNormalPS"/>
              </a:rPr>
              <a:t>دارا بودن پهناى باند كافى براى دسترسى به اینترنت</a:t>
            </a: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شبکه های بی سیم-</a:t>
            </a:r>
            <a:r>
              <a:rPr lang="en-US" dirty="0" smtClean="0"/>
              <a:t>WPANs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/>
              <a:t>این فناورى كاربران را قادر مى سازد تا به صورت </a:t>
            </a:r>
            <a:r>
              <a:rPr lang="en-US" dirty="0" smtClean="0"/>
              <a:t>AD HOC </a:t>
            </a:r>
            <a:r>
              <a:rPr lang="fa-IR" dirty="0" smtClean="0"/>
              <a:t> با یكدیگر ارتباط برقرار كنند. </a:t>
            </a:r>
          </a:p>
          <a:p>
            <a:pPr algn="just" rtl="1"/>
            <a:endParaRPr lang="fa-IR" dirty="0" smtClean="0"/>
          </a:p>
          <a:p>
            <a:pPr algn="just" rtl="1"/>
            <a:r>
              <a:rPr lang="en-US" dirty="0" smtClean="0"/>
              <a:t>AD HOC </a:t>
            </a:r>
            <a:r>
              <a:rPr lang="fa-IR" dirty="0" smtClean="0"/>
              <a:t>؟</a:t>
            </a:r>
          </a:p>
          <a:p>
            <a:pPr lvl="1" algn="just" rtl="1"/>
            <a:r>
              <a:rPr lang="fa-IR" dirty="0" smtClean="0"/>
              <a:t>استانداردى است كه ارتباط بى سیم بین رایانه و تجهیزات جانبى را برقرار مى كند، مانند </a:t>
            </a:r>
          </a:p>
          <a:p>
            <a:pPr lvl="2" algn="just" rtl="1"/>
            <a:r>
              <a:rPr lang="fa-IR" dirty="0" smtClean="0"/>
              <a:t>رایانه جیبى </a:t>
            </a:r>
            <a:r>
              <a:rPr lang="en-US" dirty="0" smtClean="0"/>
              <a:t>PDAs </a:t>
            </a:r>
            <a:endParaRPr lang="fa-IR" dirty="0" smtClean="0"/>
          </a:p>
          <a:p>
            <a:pPr lvl="2" algn="just" rtl="1"/>
            <a:r>
              <a:rPr lang="fa-IR" dirty="0" smtClean="0"/>
              <a:t>تلفن همراه</a:t>
            </a:r>
          </a:p>
          <a:p>
            <a:pPr lvl="2" algn="just" rtl="1"/>
            <a:r>
              <a:rPr lang="fa-IR" dirty="0" smtClean="0"/>
              <a:t>رایانه كیفى</a:t>
            </a:r>
          </a:p>
          <a:p>
            <a:pPr lvl="2" algn="just" rtl="1"/>
            <a:endParaRPr lang="fa-IR" dirty="0" smtClean="0"/>
          </a:p>
          <a:p>
            <a:pPr algn="just" rtl="1"/>
            <a:r>
              <a:rPr lang="en-US" dirty="0" smtClean="0"/>
              <a:t>Personal Area</a:t>
            </a:r>
            <a:r>
              <a:rPr lang="fa-IR" dirty="0" smtClean="0"/>
              <a:t>؟</a:t>
            </a:r>
          </a:p>
          <a:p>
            <a:pPr lvl="1" algn="just" rtl="1"/>
            <a:r>
              <a:rPr lang="fa-IR" dirty="0" smtClean="0"/>
              <a:t>در این فناورى فضایى حدود 10 متر در اطراف رایانه شخصى یا رایانه كیفى است.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شبکه های بی سیم-</a:t>
            </a:r>
            <a:r>
              <a:rPr lang="en-US" dirty="0" smtClean="0"/>
              <a:t>WPANs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/>
              <a:t>کاربرد فناوری </a:t>
            </a:r>
            <a:r>
              <a:rPr lang="en-US" dirty="0" smtClean="0"/>
              <a:t>AD Hoc</a:t>
            </a:r>
            <a:endParaRPr lang="fa-IR" dirty="0" smtClean="0"/>
          </a:p>
          <a:p>
            <a:pPr lvl="1" algn="just" rtl="1"/>
            <a:r>
              <a:rPr lang="fa-IR" dirty="0" smtClean="0"/>
              <a:t>بیشتر براى اهداف خاص و از پیش تعیین شده ، مثال</a:t>
            </a:r>
          </a:p>
          <a:p>
            <a:pPr lvl="2" algn="just" rtl="1"/>
            <a:r>
              <a:rPr lang="fa-IR" dirty="0" smtClean="0"/>
              <a:t>انتقال اینترنت از یک رایانه مجهز به كارت شبكه بى سیم به صورت </a:t>
            </a:r>
            <a:r>
              <a:rPr lang="en-US" dirty="0" smtClean="0"/>
              <a:t>AD HOC </a:t>
            </a:r>
            <a:r>
              <a:rPr lang="fa-IR" dirty="0" smtClean="0"/>
              <a:t> به رایانه كیفى یا </a:t>
            </a:r>
            <a:r>
              <a:rPr lang="en-US" dirty="0" smtClean="0"/>
              <a:t>PDA</a:t>
            </a:r>
          </a:p>
          <a:p>
            <a:pPr lvl="2" algn="just" rtl="1"/>
            <a:r>
              <a:rPr lang="fa-IR" dirty="0" smtClean="0"/>
              <a:t>تبادل اطلاعات بین یک رایانه با رایانه کیفی یا </a:t>
            </a:r>
            <a:r>
              <a:rPr lang="en-US" dirty="0" smtClean="0"/>
              <a:t>PDA</a:t>
            </a:r>
          </a:p>
          <a:p>
            <a:pPr algn="just" rtl="1"/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کدام فناوری به کاربران امکان می دهد که به صورت </a:t>
            </a:r>
            <a:r>
              <a:rPr lang="en-US" dirty="0" smtClean="0"/>
              <a:t>ADHOC</a:t>
            </a:r>
            <a:r>
              <a:rPr lang="fa-IR" dirty="0" smtClean="0"/>
              <a:t> با یکدیگر ارتباط داشته باشند؟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667000"/>
          </a:xfrm>
        </p:spPr>
        <p:txBody>
          <a:bodyPr>
            <a:normAutofit/>
          </a:bodyPr>
          <a:lstStyle/>
          <a:p>
            <a:pPr marL="514350" indent="-514350" algn="just" rtl="1">
              <a:buFont typeface="+mj-lt"/>
              <a:buAutoNum type="arabicPeriod"/>
            </a:pPr>
            <a:r>
              <a:rPr lang="en-US" dirty="0" smtClean="0"/>
              <a:t>WLANs </a:t>
            </a:r>
            <a:endParaRPr lang="fa-IR" b="1" dirty="0" smtClean="0"/>
          </a:p>
          <a:p>
            <a:pPr marL="514350" indent="-514350" algn="just" rtl="1">
              <a:buFont typeface="+mj-lt"/>
              <a:buAutoNum type="arabicPeriod"/>
            </a:pPr>
            <a:r>
              <a:rPr lang="en-US" b="1" dirty="0" smtClean="0"/>
              <a:t> WPANs </a:t>
            </a:r>
            <a:endParaRPr lang="fa-IR" b="1" dirty="0" smtClean="0"/>
          </a:p>
          <a:p>
            <a:pPr marL="514350" indent="-514350" algn="just" rtl="1">
              <a:buFont typeface="+mj-lt"/>
              <a:buAutoNum type="arabicPeriod"/>
            </a:pPr>
            <a:r>
              <a:rPr lang="en-US" b="1" dirty="0" smtClean="0"/>
              <a:t> WGAN </a:t>
            </a:r>
            <a:endParaRPr lang="fa-IR" b="1" dirty="0" smtClean="0"/>
          </a:p>
          <a:p>
            <a:pPr marL="514350" indent="-514350" algn="just" rtl="1">
              <a:buFont typeface="+mj-lt"/>
              <a:buAutoNum type="arabicPeriod"/>
            </a:pPr>
            <a:r>
              <a:rPr lang="en-US" b="1" dirty="0" smtClean="0"/>
              <a:t>WWANs</a:t>
            </a:r>
            <a:endParaRPr lang="fa-I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4495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/>
              <a:t>گزینه 2</a:t>
            </a:r>
          </a:p>
          <a:p>
            <a:pPr algn="ctr" rtl="1"/>
            <a:r>
              <a:rPr lang="en-US" dirty="0" smtClean="0"/>
              <a:t>WPANs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شبکه های بی سیم-</a:t>
            </a:r>
            <a:r>
              <a:rPr lang="en-US" dirty="0" smtClean="0"/>
              <a:t>WPANs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 smtClean="0"/>
              <a:t>انواع فناورى </a:t>
            </a:r>
            <a:r>
              <a:rPr lang="en-US" sz="3200" dirty="0" smtClean="0"/>
              <a:t>WPANs</a:t>
            </a:r>
            <a:endParaRPr lang="fa-IR" sz="3200" dirty="0" smtClean="0"/>
          </a:p>
          <a:p>
            <a:pPr lvl="1" algn="just" rtl="1"/>
            <a:r>
              <a:rPr lang="fa-IR" sz="2800" dirty="0" smtClean="0"/>
              <a:t>بلوتوث (</a:t>
            </a:r>
            <a:r>
              <a:rPr lang="en-US" sz="2800" dirty="0" smtClean="0"/>
              <a:t>Bluetooth</a:t>
            </a:r>
            <a:r>
              <a:rPr lang="fa-IR" sz="2800" dirty="0" smtClean="0"/>
              <a:t>)</a:t>
            </a:r>
          </a:p>
          <a:p>
            <a:pPr lvl="1" algn="just" rtl="1"/>
            <a:r>
              <a:rPr lang="fa-IR" sz="2800" dirty="0" smtClean="0"/>
              <a:t>مادون قرمز (</a:t>
            </a:r>
            <a:r>
              <a:rPr lang="en-US" sz="2800" dirty="0" smtClean="0"/>
              <a:t>Infrared</a:t>
            </a:r>
            <a:r>
              <a:rPr lang="fa-IR" sz="2800" dirty="0" smtClean="0"/>
              <a:t>)</a:t>
            </a:r>
          </a:p>
          <a:p>
            <a:pPr algn="just" rtl="1"/>
            <a:endParaRPr lang="fa-I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مزایای استفاده از شبکه های رایانه ای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اشتراک منابع نرم افزاری و سخت افزاری</a:t>
            </a:r>
          </a:p>
          <a:p>
            <a:pPr algn="r" rtl="1"/>
            <a:r>
              <a:rPr lang="fa-IR" dirty="0" smtClean="0"/>
              <a:t>ارتباط برخط: امکان تبادل پیغام و ارسال پرونده به صورت آنلاین</a:t>
            </a:r>
          </a:p>
          <a:p>
            <a:pPr algn="r" rtl="1"/>
            <a:r>
              <a:rPr lang="fa-IR" dirty="0" smtClean="0"/>
              <a:t>مدیریت و پشتیبانی متمرکز</a:t>
            </a:r>
          </a:p>
          <a:p>
            <a:pPr algn="r" rtl="1"/>
            <a:r>
              <a:rPr lang="fa-IR" dirty="0" smtClean="0"/>
              <a:t>صرفه جویی در زمان و هزینه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شبکه های بی سیم-</a:t>
            </a:r>
            <a:r>
              <a:rPr lang="en-US" dirty="0" smtClean="0"/>
              <a:t>WPANs</a:t>
            </a:r>
            <a:r>
              <a:rPr lang="fa-IR" dirty="0" smtClean="0"/>
              <a:t>-</a:t>
            </a:r>
            <a:r>
              <a:rPr lang="en-US" dirty="0" smtClean="0"/>
              <a:t>Infrared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 smtClean="0"/>
              <a:t>انتقال اطلاعات؟</a:t>
            </a:r>
          </a:p>
          <a:p>
            <a:pPr lvl="1" algn="just" rtl="1"/>
            <a:r>
              <a:rPr lang="fa-IR" sz="2800" dirty="0" smtClean="0"/>
              <a:t>با امواج مادون قرمز </a:t>
            </a:r>
          </a:p>
          <a:p>
            <a:pPr algn="just" rtl="1"/>
            <a:r>
              <a:rPr lang="fa-IR" sz="3200" dirty="0" smtClean="0"/>
              <a:t>نکات :</a:t>
            </a:r>
          </a:p>
          <a:p>
            <a:pPr lvl="1" algn="just" rtl="1"/>
            <a:r>
              <a:rPr lang="fa-IR" sz="2800" dirty="0" smtClean="0"/>
              <a:t>هر دو دستگاه فرستنده و گیرنده باید در دید مستقیم یكدیگر باشند </a:t>
            </a:r>
          </a:p>
          <a:p>
            <a:pPr lvl="1" algn="just" rtl="1"/>
            <a:r>
              <a:rPr lang="fa-IR" sz="2800" dirty="0" smtClean="0"/>
              <a:t>حداكثر فاصله آن ها نباید بیشتر از یک متر باشد </a:t>
            </a:r>
          </a:p>
          <a:p>
            <a:pPr lvl="1" algn="just" rtl="1"/>
            <a:r>
              <a:rPr lang="fa-IR" sz="2800" dirty="0" smtClean="0"/>
              <a:t>مادون قرمز فقط براى فضاى كمتر از پنج متر طراحى شده</a:t>
            </a:r>
          </a:p>
          <a:p>
            <a:pPr lvl="1" algn="just" rtl="1"/>
            <a:r>
              <a:rPr lang="fa-IR" sz="2800" dirty="0" smtClean="0"/>
              <a:t>در صورت وجود مانع بین فرستنده و گیرنده سرعت انتقال اطلاعات كم شده یا حتى ارتباط قطع مى شود</a:t>
            </a:r>
          </a:p>
          <a:p>
            <a:pPr lvl="1" algn="just" rtl="1"/>
            <a:r>
              <a:rPr lang="fa-IR" sz="2800" dirty="0" smtClean="0"/>
              <a:t>از فناورى مادون قرمز بیشتر در ساخت </a:t>
            </a:r>
            <a:r>
              <a:rPr lang="fa-IR" sz="2800" dirty="0" smtClean="0">
                <a:solidFill>
                  <a:srgbClr val="FF0000"/>
                </a:solidFill>
              </a:rPr>
              <a:t>صفحه كلید و ماوس </a:t>
            </a:r>
            <a:r>
              <a:rPr lang="fa-IR" sz="2800" dirty="0" smtClean="0"/>
              <a:t>استفاده مى كنند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شبکه های بی سیم-</a:t>
            </a:r>
            <a:r>
              <a:rPr lang="en-US" dirty="0" smtClean="0"/>
              <a:t>WPANs</a:t>
            </a:r>
            <a:r>
              <a:rPr lang="fa-IR" dirty="0" smtClean="0"/>
              <a:t>-</a:t>
            </a:r>
            <a:r>
              <a:rPr lang="en-US" dirty="0" smtClean="0"/>
              <a:t> Bluetooth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fa-IR" dirty="0" smtClean="0"/>
              <a:t>انتقال اطلاعات؟</a:t>
            </a:r>
          </a:p>
          <a:p>
            <a:pPr lvl="1" algn="just" rtl="1"/>
            <a:r>
              <a:rPr lang="fa-IR" dirty="0" smtClean="0"/>
              <a:t>با امواج  رادیویى </a:t>
            </a:r>
          </a:p>
          <a:p>
            <a:pPr algn="r" rtl="1"/>
            <a:r>
              <a:rPr lang="fa-IR" dirty="0" smtClean="0"/>
              <a:t>ویژگی ها</a:t>
            </a:r>
          </a:p>
          <a:p>
            <a:pPr lvl="1" algn="r" rtl="1"/>
            <a:r>
              <a:rPr lang="fa-IR" dirty="0" smtClean="0"/>
              <a:t>جایگزین انتقال كابلى داده ها در فاصله كوتاه شده است </a:t>
            </a:r>
          </a:p>
          <a:p>
            <a:pPr lvl="1" algn="r" rtl="1"/>
            <a:r>
              <a:rPr lang="fa-IR" dirty="0" smtClean="0"/>
              <a:t>مسافت انتقال اطلاعات؟ تا 100 متر</a:t>
            </a:r>
          </a:p>
          <a:p>
            <a:pPr lvl="1" algn="r" rtl="1"/>
            <a:r>
              <a:rPr lang="fa-IR" dirty="0" smtClean="0"/>
              <a:t>قادر به عبور از موانعى متعدد مانند دیوار و كیف دستى </a:t>
            </a:r>
          </a:p>
          <a:p>
            <a:pPr lvl="1" algn="r" rtl="1"/>
            <a:r>
              <a:rPr lang="fa-IR" dirty="0" smtClean="0"/>
              <a:t>استفاده براى ارتباط بین تلفن همراه، رایانه جیبى، چاپگر و … در فاصله هاى كم مورد </a:t>
            </a:r>
          </a:p>
          <a:p>
            <a:pPr lvl="1" algn="r" rtl="1"/>
            <a:r>
              <a:rPr lang="fa-IR" dirty="0" smtClean="0"/>
              <a:t>هدف اصلى طراحى فناورى بلوتوث؟ حذف كابل ارتباطى مابین رایانه با تجهیزات جانبى مانند چاپگر، صفحه كلید ، ماوس، دوربین و … </a:t>
            </a:r>
          </a:p>
          <a:p>
            <a:pPr lvl="1" algn="r" rtl="1"/>
            <a:r>
              <a:rPr lang="fa-IR" dirty="0" smtClean="0"/>
              <a:t>دارا بودن حداقل قیمت و اندازه و توان مصرفى در حداقل</a:t>
            </a:r>
          </a:p>
          <a:p>
            <a:pPr lvl="1" algn="r" rtl="1"/>
            <a:r>
              <a:rPr lang="fa-IR" dirty="0" smtClean="0"/>
              <a:t>دسترسی اسان و همگانی</a:t>
            </a:r>
          </a:p>
          <a:p>
            <a:pPr lvl="1" algn="r" rtl="1"/>
            <a:r>
              <a:rPr lang="fa-IR" dirty="0" smtClean="0"/>
              <a:t>مبناى طراحى همه تجهیزات بى سیم مطابق با استاندارد بلوتوث مى باشد. مانند </a:t>
            </a:r>
          </a:p>
          <a:p>
            <a:pPr lvl="1" algn="r" rtl="1"/>
            <a:r>
              <a:rPr lang="fa-IR" dirty="0" smtClean="0"/>
              <a:t>هدفون هاى بى سیم (تلفن همراه و راىانه) </a:t>
            </a:r>
          </a:p>
          <a:p>
            <a:pPr lvl="1" algn="r" rtl="1"/>
            <a:r>
              <a:rPr lang="fa-IR" dirty="0" smtClean="0"/>
              <a:t>ارتباط اینترنتى مانند .</a:t>
            </a:r>
            <a:r>
              <a:rPr lang="en-US" dirty="0" smtClean="0"/>
              <a:t>Internet bridges</a:t>
            </a: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شبکه های بی سیم-</a:t>
            </a:r>
            <a:r>
              <a:rPr lang="en-US" dirty="0" smtClean="0"/>
              <a:t>WPANs</a:t>
            </a:r>
            <a:r>
              <a:rPr lang="fa-IR" dirty="0" smtClean="0"/>
              <a:t>-</a:t>
            </a:r>
            <a:r>
              <a:rPr lang="en-US" dirty="0" smtClean="0"/>
              <a:t> Bluetooth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/>
              <a:t>نقطه ضعف بلوتوث نسبت به شبکه های بی سیم؟</a:t>
            </a:r>
          </a:p>
          <a:p>
            <a:pPr lvl="1" algn="just" rtl="1"/>
            <a:r>
              <a:rPr lang="fa-IR" dirty="0" smtClean="0"/>
              <a:t>بلوتوث فقط براى مسافت هاى كوتاه طراحى شده و به هیچ وجه براى مسافت هاى طولانى مورد استفاده قرار نمى گیرد.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شبکه های بی سیم-</a:t>
            </a:r>
            <a:r>
              <a:rPr lang="en-US" dirty="0" smtClean="0"/>
              <a:t>WPANs</a:t>
            </a:r>
            <a:r>
              <a:rPr lang="fa-IR" dirty="0" smtClean="0"/>
              <a:t>-</a:t>
            </a:r>
            <a:r>
              <a:rPr lang="en-US" dirty="0" smtClean="0"/>
              <a:t> Bluetooth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/>
              <a:t>كاربردهاى بلوتوث</a:t>
            </a:r>
          </a:p>
          <a:p>
            <a:pPr lvl="1" algn="just" rtl="1"/>
            <a:r>
              <a:rPr lang="fa-IR" dirty="0" smtClean="0"/>
              <a:t>در دستگاه هدست بلوتوث </a:t>
            </a:r>
            <a:r>
              <a:rPr lang="en-US" dirty="0" smtClean="0"/>
              <a:t>Headset </a:t>
            </a:r>
            <a:r>
              <a:rPr lang="fa-IR" dirty="0" smtClean="0"/>
              <a:t>: </a:t>
            </a:r>
          </a:p>
          <a:p>
            <a:pPr lvl="2" algn="just" rtl="1"/>
            <a:r>
              <a:rPr lang="fa-IR" dirty="0" smtClean="0"/>
              <a:t>ایجاد ارتباط صوتى با رایانه یا تلفن همراهى كه روى آن تنظیم شده است</a:t>
            </a:r>
          </a:p>
          <a:p>
            <a:pPr lvl="1" algn="just" rtl="1"/>
            <a:r>
              <a:rPr lang="fa-IR" dirty="0" smtClean="0"/>
              <a:t>پل ارتباطى اینترنت </a:t>
            </a:r>
            <a:r>
              <a:rPr lang="en-US" dirty="0" smtClean="0"/>
              <a:t>Internet Bridge </a:t>
            </a:r>
            <a:r>
              <a:rPr lang="fa-IR" dirty="0" smtClean="0"/>
              <a:t>:</a:t>
            </a:r>
          </a:p>
          <a:p>
            <a:pPr lvl="2" algn="just" rtl="1"/>
            <a:r>
              <a:rPr lang="fa-IR" dirty="0" smtClean="0"/>
              <a:t>اگر تلفن همراه مجهز به بلوتوث باشد از طریق سرویس (</a:t>
            </a:r>
            <a:r>
              <a:rPr lang="en-US" dirty="0" smtClean="0"/>
              <a:t>Dial Up Networking (DUN </a:t>
            </a:r>
            <a:r>
              <a:rPr lang="fa-IR" dirty="0" smtClean="0"/>
              <a:t>مى توان با اینترنت ارتباط برقرار كرد و سپس رایانه اى كه از طریق بلوتوث به تلفن همراه متصل است مى تواند از اینترنت استفاده كند بدون این كه به دستگاه مودم متصل باشد.</a:t>
            </a:r>
          </a:p>
          <a:p>
            <a:pPr lvl="1" algn="just" rtl="1"/>
            <a:r>
              <a:rPr lang="fa-IR" dirty="0" smtClean="0"/>
              <a:t>تبادل اطلاعات </a:t>
            </a:r>
            <a:r>
              <a:rPr lang="en-US" dirty="0" smtClean="0"/>
              <a:t>File exchange </a:t>
            </a:r>
            <a:r>
              <a:rPr lang="fa-IR" dirty="0" smtClean="0"/>
              <a:t>: </a:t>
            </a:r>
          </a:p>
          <a:p>
            <a:pPr lvl="2" algn="just" rtl="1"/>
            <a:r>
              <a:rPr lang="fa-IR" dirty="0" smtClean="0"/>
              <a:t>تبادل اطلاعات به صورت نظیر به نظیر انجام مى شود. زمانى كه بلوتوث رایانه فعال شود به طور خودكار شروع به شناسایى سایر دستگاه هاى نزدیک به خود مى كند و بعد از دریافت مجوز اقدام به ارسال اطلاعات مى كند.</a:t>
            </a:r>
          </a:p>
          <a:p>
            <a:pPr lvl="1" algn="just" rtl="1"/>
            <a:r>
              <a:rPr lang="fa-IR" dirty="0" smtClean="0"/>
              <a:t>چاپ </a:t>
            </a:r>
            <a:r>
              <a:rPr lang="en-US" dirty="0" smtClean="0"/>
              <a:t>Printing </a:t>
            </a:r>
            <a:r>
              <a:rPr lang="fa-IR" dirty="0" smtClean="0"/>
              <a:t>: </a:t>
            </a:r>
          </a:p>
          <a:p>
            <a:pPr lvl="2" algn="just" rtl="1"/>
            <a:r>
              <a:rPr lang="fa-IR" dirty="0" smtClean="0"/>
              <a:t>بعضى از چاپگرها مجهز به این فناورى هستند. رایانه ها و تلفن هاى همراه مى توانند با شناسایى این چاپگرها اقدام به چاپ اسناد و پرونده ها کنند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اجزای شبکه های رایانه ای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3657600" cy="4572000"/>
          </a:xfrm>
        </p:spPr>
        <p:txBody>
          <a:bodyPr/>
          <a:lstStyle/>
          <a:p>
            <a:pPr algn="r" rtl="1">
              <a:lnSpc>
                <a:spcPct val="110000"/>
              </a:lnSpc>
            </a:pPr>
            <a:r>
              <a:rPr lang="fa-IR" dirty="0" smtClean="0"/>
              <a:t>رایانه های سرویس دهنده</a:t>
            </a:r>
          </a:p>
          <a:p>
            <a:pPr algn="r" rtl="1">
              <a:lnSpc>
                <a:spcPct val="110000"/>
              </a:lnSpc>
            </a:pPr>
            <a:r>
              <a:rPr lang="fa-IR" dirty="0" smtClean="0"/>
              <a:t>رایانه سرویس گیرنده</a:t>
            </a:r>
          </a:p>
          <a:p>
            <a:pPr marL="342900" lvl="1" indent="-342900" algn="r" rtl="1">
              <a:lnSpc>
                <a:spcPct val="110000"/>
              </a:lnSpc>
              <a:buFont typeface="Arial" pitchFamily="34" charset="0"/>
              <a:buChar char="•"/>
            </a:pPr>
            <a:r>
              <a:rPr lang="fa-IR" sz="2400" dirty="0" smtClean="0"/>
              <a:t>محیط انتقال(کانال ارتباطی)</a:t>
            </a:r>
          </a:p>
          <a:p>
            <a:pPr lvl="1" algn="r" rtl="1"/>
            <a:r>
              <a:rPr lang="fa-IR" dirty="0" smtClean="0"/>
              <a:t>سیمی</a:t>
            </a:r>
          </a:p>
          <a:p>
            <a:pPr lvl="1" algn="r" rtl="1"/>
            <a:r>
              <a:rPr lang="fa-IR" dirty="0" smtClean="0"/>
              <a:t>بی سیم</a:t>
            </a:r>
          </a:p>
          <a:p>
            <a:pPr algn="r" rtl="1">
              <a:lnSpc>
                <a:spcPct val="110000"/>
              </a:lnSpc>
            </a:pPr>
            <a:r>
              <a:rPr lang="fa-IR" dirty="0" smtClean="0"/>
              <a:t>سیستم عامل شبکه</a:t>
            </a:r>
          </a:p>
          <a:p>
            <a:pPr algn="r" rtl="1">
              <a:lnSpc>
                <a:spcPct val="110000"/>
              </a:lnSpc>
            </a:pPr>
            <a:r>
              <a:rPr lang="fa-IR" dirty="0" smtClean="0"/>
              <a:t>پروتکل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267200" y="1493837"/>
            <a:ext cx="4495800" cy="4525963"/>
          </a:xfrm>
        </p:spPr>
        <p:txBody>
          <a:bodyPr/>
          <a:lstStyle/>
          <a:p>
            <a:pPr algn="l" rtl="0"/>
            <a:r>
              <a:rPr lang="en-US" dirty="0" smtClean="0"/>
              <a:t>Server</a:t>
            </a:r>
          </a:p>
          <a:p>
            <a:pPr algn="l" rtl="0"/>
            <a:r>
              <a:rPr lang="en-US" dirty="0" smtClean="0"/>
              <a:t>Client</a:t>
            </a:r>
          </a:p>
          <a:p>
            <a:pPr algn="l" rtl="0"/>
            <a:r>
              <a:rPr lang="en-US" dirty="0" smtClean="0"/>
              <a:t>Media</a:t>
            </a:r>
          </a:p>
          <a:p>
            <a:pPr lvl="1" algn="l" rtl="0"/>
            <a:r>
              <a:rPr lang="en-US" dirty="0" smtClean="0"/>
              <a:t>Wire</a:t>
            </a:r>
          </a:p>
          <a:p>
            <a:pPr lvl="1" algn="l" rtl="0"/>
            <a:r>
              <a:rPr lang="en-US" dirty="0" smtClean="0"/>
              <a:t>Wireless</a:t>
            </a:r>
          </a:p>
          <a:p>
            <a:pPr algn="l" rtl="0"/>
            <a:r>
              <a:rPr lang="en-US" dirty="0" smtClean="0"/>
              <a:t>Network Operating System</a:t>
            </a:r>
          </a:p>
          <a:p>
            <a:pPr algn="l" rtl="0"/>
            <a:r>
              <a:rPr lang="en-US" dirty="0" smtClean="0"/>
              <a:t>Protocol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اجزای شبکه های رایانه ای کدامند؟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200399"/>
          </a:xfrm>
        </p:spPr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en-US" dirty="0" smtClean="0"/>
              <a:t>Protocols-Topology-Server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US" dirty="0" smtClean="0"/>
              <a:t>Server-Cable-Topology-Client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US" dirty="0" smtClean="0"/>
              <a:t>Media-Protocol-Client-Server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US" dirty="0" smtClean="0"/>
              <a:t>Protocol-Hub/Switch-Client-Server</a:t>
            </a:r>
          </a:p>
          <a:p>
            <a:pPr marL="514350" indent="-514350" algn="r" rtl="1">
              <a:buFont typeface="+mj-lt"/>
              <a:buAutoNum type="arabicPeriod"/>
            </a:pPr>
            <a:endParaRPr lang="fa-IR" dirty="0" smtClean="0"/>
          </a:p>
        </p:txBody>
      </p:sp>
      <p:sp>
        <p:nvSpPr>
          <p:cNvPr id="8" name="Rectangle 7"/>
          <p:cNvSpPr/>
          <p:nvPr/>
        </p:nvSpPr>
        <p:spPr>
          <a:xfrm>
            <a:off x="1" y="3886200"/>
            <a:ext cx="9143999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 rtl="1">
              <a:spcBef>
                <a:spcPct val="20000"/>
              </a:spcBef>
            </a:pPr>
            <a:r>
              <a:rPr lang="fa-IR" sz="3200" dirty="0" smtClean="0">
                <a:solidFill>
                  <a:prstClr val="black"/>
                </a:solidFill>
                <a:cs typeface="B Zar" pitchFamily="2" charset="-78"/>
              </a:rPr>
              <a:t>پاسخ گزینه 3</a:t>
            </a:r>
            <a:endParaRPr lang="en-US" sz="3200" dirty="0" smtClean="0">
              <a:solidFill>
                <a:prstClr val="black"/>
              </a:solidFill>
              <a:cs typeface="B Zar" pitchFamily="2" charset="-78"/>
            </a:endParaRPr>
          </a:p>
          <a:p>
            <a:pPr marL="514350" lvl="0" indent="-514350" algn="ctr" rtl="1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  <a:cs typeface="B Zar" pitchFamily="2" charset="-78"/>
              </a:rPr>
              <a:t>Media-Protocol-Client-Server</a:t>
            </a:r>
            <a:endParaRPr lang="en-US" sz="3200" dirty="0">
              <a:solidFill>
                <a:prstClr val="black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رایانه سرویس گیرنده</a:t>
            </a:r>
            <a:br>
              <a:rPr lang="fa-IR" dirty="0" smtClean="0"/>
            </a:br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200399"/>
          </a:xfrm>
        </p:spPr>
        <p:txBody>
          <a:bodyPr/>
          <a:lstStyle/>
          <a:p>
            <a:pPr marL="514350" indent="-514350" algn="r" rtl="1"/>
            <a:r>
              <a:rPr lang="fa-IR" dirty="0" smtClean="0"/>
              <a:t>نام دیگر این رایانه ها</a:t>
            </a:r>
          </a:p>
          <a:p>
            <a:pPr marL="914400" lvl="1" indent="-514350" algn="r" rtl="1"/>
            <a:r>
              <a:rPr lang="en-US" dirty="0" smtClean="0"/>
              <a:t>Workstation</a:t>
            </a:r>
          </a:p>
          <a:p>
            <a:pPr marL="914400" lvl="1" indent="-514350" algn="r" rtl="1"/>
            <a:r>
              <a:rPr lang="fa-IR" dirty="0" smtClean="0"/>
              <a:t>ایستگاه کاری</a:t>
            </a:r>
          </a:p>
          <a:p>
            <a:pPr marL="514350" indent="-514350" algn="r" rtl="1"/>
            <a:r>
              <a:rPr lang="fa-IR" dirty="0" smtClean="0"/>
              <a:t>رایانه ای است که درخواست استفاده از منابع موجود در شبکه را دارد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رایانه سرویس دهنده</a:t>
            </a:r>
            <a:br>
              <a:rPr lang="fa-IR" dirty="0" smtClean="0"/>
            </a:br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200399"/>
          </a:xfrm>
        </p:spPr>
        <p:txBody>
          <a:bodyPr/>
          <a:lstStyle/>
          <a:p>
            <a:pPr marL="514350" indent="-514350" algn="r" rtl="1"/>
            <a:r>
              <a:rPr lang="fa-IR" dirty="0" smtClean="0"/>
              <a:t>رایانه ای است که </a:t>
            </a:r>
          </a:p>
          <a:p>
            <a:pPr marL="914400" lvl="1" indent="-514350" algn="r" rtl="1"/>
            <a:r>
              <a:rPr lang="fa-IR" dirty="0" smtClean="0"/>
              <a:t>به درخواست رایانه های سرویس گیرنده پاسخ می دهد</a:t>
            </a:r>
          </a:p>
          <a:p>
            <a:pPr marL="914400" lvl="1" indent="-514350" algn="r" rtl="1"/>
            <a:r>
              <a:rPr lang="fa-IR" dirty="0" smtClean="0"/>
              <a:t>و منابع را با آنها به اشتراک می گذارد</a:t>
            </a:r>
          </a:p>
          <a:p>
            <a:pPr marL="914400" lvl="1" indent="-514350" algn="r" rtl="1"/>
            <a:r>
              <a:rPr lang="fa-IR" dirty="0" smtClean="0"/>
              <a:t>مدیریت سرویس دهنده ها را برعهده دارد</a:t>
            </a:r>
          </a:p>
          <a:p>
            <a:pPr marL="514350" indent="-514350" algn="r" rtl="1"/>
            <a:r>
              <a:rPr lang="fa-IR" dirty="0" smtClean="0"/>
              <a:t>مثال: اجازه استفاده از منابعی مثل چاپگر را می دهد.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پروتکل</a:t>
            </a:r>
            <a:br>
              <a:rPr lang="fa-IR" dirty="0" smtClean="0"/>
            </a:br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514350" indent="-514350" algn="r" rtl="1"/>
            <a:r>
              <a:rPr lang="fa-IR" dirty="0" smtClean="0"/>
              <a:t>قوانین حاکم بر ارسال بسته های پستی</a:t>
            </a:r>
          </a:p>
          <a:p>
            <a:pPr marL="514350" indent="-514350" algn="r" rtl="1"/>
            <a:r>
              <a:rPr lang="fa-IR" dirty="0" smtClean="0"/>
              <a:t>پروتکل در شبکه:</a:t>
            </a:r>
          </a:p>
          <a:p>
            <a:pPr marL="914400" lvl="1" indent="-514350" algn="r" rtl="1"/>
            <a:r>
              <a:rPr lang="fa-IR" dirty="0" smtClean="0"/>
              <a:t>مجموعه قوانینی که با رعایت آنها سرویس دهی در شبکه برقرار می شود.</a:t>
            </a:r>
          </a:p>
          <a:p>
            <a:pPr marL="514350" indent="-514350" algn="r" rtl="1"/>
            <a:r>
              <a:rPr lang="fa-IR" dirty="0" smtClean="0"/>
              <a:t>وظیفه پروتکل کنترلِ</a:t>
            </a:r>
          </a:p>
          <a:p>
            <a:pPr marL="914400" lvl="1" indent="-514350" algn="r" rtl="1"/>
            <a:r>
              <a:rPr lang="fa-IR" dirty="0" smtClean="0"/>
              <a:t>شیوه تقسیم بندی</a:t>
            </a:r>
          </a:p>
          <a:p>
            <a:pPr marL="914400" lvl="1" indent="-514350" algn="r" rtl="1"/>
            <a:r>
              <a:rPr lang="fa-IR" dirty="0" smtClean="0"/>
              <a:t>شیوه ارسال</a:t>
            </a:r>
          </a:p>
          <a:p>
            <a:pPr marL="914400" lvl="1" indent="-514350" algn="r" rtl="1"/>
            <a:r>
              <a:rPr lang="fa-IR" dirty="0" smtClean="0"/>
              <a:t>شیوه جمع بندی مجدد بسته های اطلاعاتی</a:t>
            </a:r>
          </a:p>
          <a:p>
            <a:pPr marL="914400" lvl="1" indent="-514350" algn="r" rtl="1"/>
            <a:r>
              <a:rPr lang="fa-IR" dirty="0" smtClean="0"/>
              <a:t>زمان تبادل اطلاعات</a:t>
            </a:r>
          </a:p>
          <a:p>
            <a:pPr marL="914400" lvl="1" indent="-514350" algn="r" rtl="1"/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362</TotalTime>
  <Words>2136</Words>
  <Application>Microsoft Office PowerPoint</Application>
  <PresentationFormat>On-screen Show (4:3)</PresentationFormat>
  <Paragraphs>323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Oriel</vt:lpstr>
      <vt:lpstr>مفاهیم شبکه و اجزای آن</vt:lpstr>
      <vt:lpstr>چرا شبکه ؟</vt:lpstr>
      <vt:lpstr>حالا منظور از شبکه چیست؟</vt:lpstr>
      <vt:lpstr>مزایای استفاده از شبکه های رایانه ای</vt:lpstr>
      <vt:lpstr>اجزای شبکه های رایانه ای</vt:lpstr>
      <vt:lpstr>اجزای شبکه های رایانه ای کدامند؟</vt:lpstr>
      <vt:lpstr>رایانه سرویس گیرنده Client</vt:lpstr>
      <vt:lpstr>رایانه سرویس دهنده Server</vt:lpstr>
      <vt:lpstr>پروتکل Protocol</vt:lpstr>
      <vt:lpstr>سیستم عامل شبکه Network OS</vt:lpstr>
      <vt:lpstr>تقسیم بندی شبکه ها از نظر ابعاد و گستردگی</vt:lpstr>
      <vt:lpstr>شبکه محلی Lan</vt:lpstr>
      <vt:lpstr>مثال شبکه محلی Lan</vt:lpstr>
      <vt:lpstr>شبکه دانشگاهی Can</vt:lpstr>
      <vt:lpstr>مثال شبکه دانشگاهی Can</vt:lpstr>
      <vt:lpstr>شبکه شهری Man</vt:lpstr>
      <vt:lpstr>مثال شبکه شهری Man</vt:lpstr>
      <vt:lpstr>شبکه گسترده (وسیع) Wan</vt:lpstr>
      <vt:lpstr>شبکه گسترده (وسیع) Wan</vt:lpstr>
      <vt:lpstr>مثال شبکه گسترده (وسیع) Wan</vt:lpstr>
      <vt:lpstr>سوال: شبکه های کامپیوتری مناطق مختلف آموزش و پرورش شهرتهران  و شهرستان ها از لحاظ تقسیم بندی و گستردگی به کدام نوع شبکه تعلق دارند؟</vt:lpstr>
      <vt:lpstr>تقسیم بندی شبکه های رایانه ای از نظر مدل سرویس دهی</vt:lpstr>
      <vt:lpstr>شبکه مبتنی بر سرویس دهنده Server Base(SB)</vt:lpstr>
      <vt:lpstr>نکات مهم شبکه مبتنی بر سرویس دهنده Server Base(SB)</vt:lpstr>
      <vt:lpstr>معایب شبکه Server Base(SB)نسبت به PtP</vt:lpstr>
      <vt:lpstr>مزایای شبکه Server Base(SB)نسبت به PtP</vt:lpstr>
      <vt:lpstr>شبکه نظیر به نظیر Peer to Peer(PtP)</vt:lpstr>
      <vt:lpstr>نکات مهم شبکه نظیر به نظیر Peer to Peer(PtP)</vt:lpstr>
      <vt:lpstr>در شبکه Peer to Peer همه گزینه ها درست است بجز</vt:lpstr>
      <vt:lpstr>کدامیک از مشخصه های شبکه Peer to Peer است</vt:lpstr>
      <vt:lpstr>شبکه های بی سیم-WWANs</vt:lpstr>
      <vt:lpstr>شبکه های بی سیم-WMANs</vt:lpstr>
      <vt:lpstr>شبکه های بی سیم-WLANs</vt:lpstr>
      <vt:lpstr>شبکه های بی سیم-WLANs</vt:lpstr>
      <vt:lpstr>شبکه های بی سیم-WGAN</vt:lpstr>
      <vt:lpstr>شبکه های بی سیم-WPANs</vt:lpstr>
      <vt:lpstr>شبکه های بی سیم-WPANs</vt:lpstr>
      <vt:lpstr>کدام فناوری به کاربران امکان می دهد که به صورت ADHOC با یکدیگر ارتباط داشته باشند؟</vt:lpstr>
      <vt:lpstr>شبکه های بی سیم-WPANs</vt:lpstr>
      <vt:lpstr>شبکه های بی سیم-WPANs-Infrared</vt:lpstr>
      <vt:lpstr>شبکه های بی سیم-WPANs- Bluetooth</vt:lpstr>
      <vt:lpstr>شبکه های بی سیم-WPANs- Bluetooth</vt:lpstr>
      <vt:lpstr>شبکه های بی سیم-WPANs- Bluetooth</vt:lpstr>
    </vt:vector>
  </TitlesOfParts>
  <Company>NPSoft.ir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مفاهیم شبکه و اجزای آن</dc:title>
  <dc:creator>NPSoft</dc:creator>
  <cp:lastModifiedBy>NPSoft</cp:lastModifiedBy>
  <cp:revision>42</cp:revision>
  <dcterms:created xsi:type="dcterms:W3CDTF">2014-02-20T07:48:16Z</dcterms:created>
  <dcterms:modified xsi:type="dcterms:W3CDTF">2014-02-20T23:25:34Z</dcterms:modified>
</cp:coreProperties>
</file>