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4" autoAdjust="0"/>
    <p:restoredTop sz="94681" autoAdjust="0"/>
  </p:normalViewPr>
  <p:slideViewPr>
    <p:cSldViewPr>
      <p:cViewPr>
        <p:scale>
          <a:sx n="48" d="100"/>
          <a:sy n="48" d="100"/>
        </p:scale>
        <p:origin x="-504" y="-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82BDA75-8D2E-4BF7-93BF-D5F10D15E5D7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7DC8063-7759-4C9E-9403-67A414709B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BDA75-8D2E-4BF7-93BF-D5F10D15E5D7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8063-7759-4C9E-9403-67A414709B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BDA75-8D2E-4BF7-93BF-D5F10D15E5D7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8063-7759-4C9E-9403-67A414709B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82BDA75-8D2E-4BF7-93BF-D5F10D15E5D7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7DC8063-7759-4C9E-9403-67A414709B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82BDA75-8D2E-4BF7-93BF-D5F10D15E5D7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7DC8063-7759-4C9E-9403-67A414709B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BDA75-8D2E-4BF7-93BF-D5F10D15E5D7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8063-7759-4C9E-9403-67A414709B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BDA75-8D2E-4BF7-93BF-D5F10D15E5D7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8063-7759-4C9E-9403-67A414709B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82BDA75-8D2E-4BF7-93BF-D5F10D15E5D7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7DC8063-7759-4C9E-9403-67A414709B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BDA75-8D2E-4BF7-93BF-D5F10D15E5D7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8063-7759-4C9E-9403-67A414709B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82BDA75-8D2E-4BF7-93BF-D5F10D15E5D7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7DC8063-7759-4C9E-9403-67A414709B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82BDA75-8D2E-4BF7-93BF-D5F10D15E5D7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7DC8063-7759-4C9E-9403-67A414709B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82BDA75-8D2E-4BF7-93BF-D5F10D15E5D7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7DC8063-7759-4C9E-9403-67A414709B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B Titr" pitchFamily="2" charset="-78"/>
        </a:defRPr>
      </a:lvl1pPr>
    </p:titleStyle>
    <p:bodyStyle>
      <a:lvl1pPr marL="274320" indent="-274320" algn="just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 baseline="0">
          <a:solidFill>
            <a:schemeClr val="tx1"/>
          </a:solidFill>
          <a:latin typeface="+mn-lt"/>
          <a:ea typeface="+mn-ea"/>
          <a:cs typeface="B Zar" pitchFamily="2" charset="-78"/>
        </a:defRPr>
      </a:lvl1pPr>
      <a:lvl2pPr marL="640080" indent="-274320" algn="just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 baseline="0">
          <a:solidFill>
            <a:schemeClr val="tx1"/>
          </a:solidFill>
          <a:latin typeface="+mn-lt"/>
          <a:ea typeface="+mn-ea"/>
          <a:cs typeface="B Zar" pitchFamily="2" charset="-78"/>
        </a:defRPr>
      </a:lvl2pPr>
      <a:lvl3pPr marL="914400" indent="-182880" algn="just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 baseline="0">
          <a:solidFill>
            <a:schemeClr val="tx1"/>
          </a:solidFill>
          <a:latin typeface="+mn-lt"/>
          <a:ea typeface="+mn-ea"/>
          <a:cs typeface="B Zar" pitchFamily="2" charset="-78"/>
        </a:defRPr>
      </a:lvl3pPr>
      <a:lvl4pPr marL="1188720" indent="-182880" algn="just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 baseline="0">
          <a:solidFill>
            <a:schemeClr val="tx1"/>
          </a:solidFill>
          <a:latin typeface="+mn-lt"/>
          <a:ea typeface="+mn-ea"/>
          <a:cs typeface="B Zar" pitchFamily="2" charset="-78"/>
        </a:defRPr>
      </a:lvl4pPr>
      <a:lvl5pPr marL="1463040" indent="-182880" algn="just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B Zar" pitchFamily="2" charset="-78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سیستم هاى انتقال اطلاعات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/>
              <a:t>فصل 2 </a:t>
            </a:r>
          </a:p>
          <a:p>
            <a:r>
              <a:rPr lang="fa-IR" dirty="0" smtClean="0"/>
              <a:t>شبکه های کامپیوتری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>
            <a:normAutofit/>
          </a:bodyPr>
          <a:lstStyle/>
          <a:p>
            <a:r>
              <a:rPr lang="fa-IR" b="1" dirty="0" smtClean="0"/>
              <a:t>سرعت انتقال اطلاعات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7620000" cy="5867400"/>
          </a:xfrm>
        </p:spPr>
        <p:txBody>
          <a:bodyPr>
            <a:normAutofit/>
          </a:bodyPr>
          <a:lstStyle/>
          <a:p>
            <a:r>
              <a:rPr lang="fa-IR" sz="3600" dirty="0" smtClean="0"/>
              <a:t>نکته: تفاوت پهنای باند و سرعت انتقال</a:t>
            </a:r>
          </a:p>
          <a:p>
            <a:endParaRPr lang="fa-IR" sz="3600" dirty="0" smtClean="0"/>
          </a:p>
          <a:p>
            <a:r>
              <a:rPr lang="fa-IR" sz="3600" dirty="0" smtClean="0"/>
              <a:t>پهنای باند؟</a:t>
            </a:r>
          </a:p>
          <a:p>
            <a:pPr lvl="1"/>
            <a:r>
              <a:rPr lang="fa-IR" sz="3200" dirty="0" smtClean="0"/>
              <a:t>ظرفیت انتقال یک رسانه یا کابل است</a:t>
            </a:r>
          </a:p>
          <a:p>
            <a:pPr lvl="1"/>
            <a:endParaRPr lang="fa-IR" sz="3200" dirty="0" smtClean="0"/>
          </a:p>
          <a:p>
            <a:r>
              <a:rPr lang="fa-IR" sz="3600" dirty="0" smtClean="0"/>
              <a:t>سرعت انتقال؟</a:t>
            </a:r>
          </a:p>
          <a:p>
            <a:pPr lvl="1"/>
            <a:r>
              <a:rPr lang="fa-IR" sz="3200" dirty="0" smtClean="0"/>
              <a:t>سرعت ارسال اطلاعات در واحد زمان</a:t>
            </a:r>
            <a:endParaRPr lang="fa-I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>
            <a:normAutofit/>
          </a:bodyPr>
          <a:lstStyle/>
          <a:p>
            <a:r>
              <a:rPr lang="fa-IR" b="1" dirty="0" smtClean="0"/>
              <a:t>همه گزینه ها صحیح هستند جز: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7620000" cy="21336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fa-IR" sz="2800" dirty="0" smtClean="0"/>
              <a:t>سرعت انتقال ، سرعت ارسال اطلاعات در واحد زمان است</a:t>
            </a:r>
          </a:p>
          <a:p>
            <a:pPr marL="457200" indent="-457200">
              <a:buFont typeface="+mj-lt"/>
              <a:buAutoNum type="arabicPeriod"/>
            </a:pPr>
            <a:r>
              <a:rPr lang="fa-IR" sz="2800" dirty="0" smtClean="0"/>
              <a:t>پهنای باند، ظرفیت انتقال یک رسانه یا کابل است</a:t>
            </a:r>
          </a:p>
          <a:p>
            <a:pPr marL="457200" indent="-457200">
              <a:buFont typeface="+mj-lt"/>
              <a:buAutoNum type="arabicPeriod"/>
            </a:pPr>
            <a:r>
              <a:rPr lang="fa-IR" sz="2800" dirty="0" smtClean="0"/>
              <a:t>سرعت انتقال اطلاعات، با پهنای باند ارتباط معکوس دارد</a:t>
            </a:r>
          </a:p>
          <a:p>
            <a:pPr marL="457200" indent="-457200">
              <a:buFont typeface="+mj-lt"/>
              <a:buAutoNum type="arabicPeriod"/>
            </a:pPr>
            <a:r>
              <a:rPr lang="fa-IR" sz="2800" dirty="0" smtClean="0"/>
              <a:t>سرعت انتقال، با نویز ارتباط معکوس دارد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4114800"/>
            <a:ext cx="87287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800" dirty="0" smtClean="0">
                <a:cs typeface="B Zar" pitchFamily="2" charset="-78"/>
              </a:rPr>
              <a:t>پاسخ: گزینه 3</a:t>
            </a:r>
          </a:p>
          <a:p>
            <a:pPr algn="ctr" rtl="1"/>
            <a:r>
              <a:rPr lang="fa-IR" sz="2800" dirty="0" smtClean="0">
                <a:cs typeface="B Zar" pitchFamily="2" charset="-78"/>
              </a:rPr>
              <a:t>سرعت انتقال اطلاعات با پهناى باند ارتباط مستقیم دارد</a:t>
            </a:r>
            <a:endParaRPr lang="en-US" sz="2800" dirty="0"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پارامترهای مختلف دسته بندی انتقال اطلاعات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a-IR" sz="4400" dirty="0" smtClean="0"/>
              <a:t>مد انتقال</a:t>
            </a:r>
          </a:p>
          <a:p>
            <a:r>
              <a:rPr lang="fa-IR" sz="4400" dirty="0" smtClean="0"/>
              <a:t>همزمانى و غیر همزمانى</a:t>
            </a:r>
          </a:p>
          <a:p>
            <a:r>
              <a:rPr lang="fa-IR" sz="4400" dirty="0" smtClean="0"/>
              <a:t>جهت انتقال اطلاعات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پارامترهای مختلف دسته بندی انتقال اطلاعات</a:t>
            </a:r>
            <a:br>
              <a:rPr lang="fa-IR" dirty="0" smtClean="0"/>
            </a:br>
            <a:r>
              <a:rPr lang="fa-IR" dirty="0" smtClean="0"/>
              <a:t>مد انتقال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24800" cy="1981200"/>
          </a:xfrm>
        </p:spPr>
        <p:txBody>
          <a:bodyPr>
            <a:noAutofit/>
          </a:bodyPr>
          <a:lstStyle/>
          <a:p>
            <a:r>
              <a:rPr lang="fa-IR" sz="3200" b="1" dirty="0" smtClean="0"/>
              <a:t>تعریف؟</a:t>
            </a:r>
          </a:p>
          <a:p>
            <a:r>
              <a:rPr lang="fa-IR" sz="3200" dirty="0" smtClean="0"/>
              <a:t>تعداد بیت هایى که به طور همزمان از طریق کانال ارتباطى ارسال مى شوند را مد انتقال مى نامند.</a:t>
            </a:r>
          </a:p>
          <a:p>
            <a:r>
              <a:rPr lang="fa-IR" sz="3200" b="1" dirty="0" smtClean="0"/>
              <a:t>انواع ارسال اطلاعات در حالت مد انتقال؟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6800" y="4089440"/>
            <a:ext cx="3246582" cy="1867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10000"/>
              </a:lnSpc>
              <a:buClr>
                <a:srgbClr val="FFC000"/>
              </a:buClr>
              <a:buSzPct val="110000"/>
              <a:buFont typeface="Courier New" pitchFamily="49" charset="0"/>
              <a:buChar char="o"/>
            </a:pPr>
            <a:r>
              <a:rPr lang="fa-IR" sz="3600" dirty="0" smtClean="0">
                <a:cs typeface="B Zar" pitchFamily="2" charset="-78"/>
              </a:rPr>
              <a:t>موازى </a:t>
            </a:r>
            <a:endParaRPr lang="en-US" sz="3600" dirty="0" smtClean="0">
              <a:cs typeface="B Zar" pitchFamily="2" charset="-78"/>
            </a:endParaRPr>
          </a:p>
          <a:p>
            <a:pPr algn="r" rtl="1">
              <a:lnSpc>
                <a:spcPct val="110000"/>
              </a:lnSpc>
              <a:buClr>
                <a:srgbClr val="FFC000"/>
              </a:buClr>
              <a:buSzPct val="110000"/>
              <a:buFont typeface="Courier New" pitchFamily="49" charset="0"/>
              <a:buChar char="o"/>
            </a:pPr>
            <a:r>
              <a:rPr lang="fa-IR" sz="3600" dirty="0" smtClean="0">
                <a:cs typeface="B Zar" pitchFamily="2" charset="-78"/>
              </a:rPr>
              <a:t>سریال-پشت سرهم </a:t>
            </a:r>
            <a:endParaRPr lang="en-US" sz="3600" dirty="0" smtClean="0">
              <a:cs typeface="B Zar" pitchFamily="2" charset="-78"/>
            </a:endParaRPr>
          </a:p>
          <a:p>
            <a:pPr algn="r" rtl="1">
              <a:lnSpc>
                <a:spcPct val="110000"/>
              </a:lnSpc>
              <a:buClr>
                <a:srgbClr val="FFC000"/>
              </a:buClr>
              <a:buSzPct val="110000"/>
              <a:buFont typeface="Courier New" pitchFamily="49" charset="0"/>
              <a:buChar char="o"/>
            </a:pPr>
            <a:endParaRPr lang="en-US" sz="3600" dirty="0">
              <a:cs typeface="B Zar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95800" y="4114800"/>
            <a:ext cx="2819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C000"/>
              </a:buClr>
              <a:buSzPct val="120000"/>
              <a:buFont typeface="Courier New" pitchFamily="49" charset="0"/>
              <a:buChar char="o"/>
            </a:pPr>
            <a:r>
              <a:rPr lang="en-US" sz="3600" dirty="0" smtClean="0">
                <a:cs typeface="B Zar" pitchFamily="2" charset="-78"/>
              </a:rPr>
              <a:t>Parallel</a:t>
            </a:r>
            <a:endParaRPr lang="fa-IR" sz="3600" dirty="0" smtClean="0">
              <a:cs typeface="B Zar" pitchFamily="2" charset="-78"/>
            </a:endParaRPr>
          </a:p>
          <a:p>
            <a:pPr>
              <a:buClr>
                <a:srgbClr val="FFC000"/>
              </a:buClr>
              <a:buSzPct val="120000"/>
              <a:buFont typeface="Courier New" pitchFamily="49" charset="0"/>
              <a:buChar char="o"/>
            </a:pPr>
            <a:r>
              <a:rPr lang="en-US" sz="3600" dirty="0" smtClean="0">
                <a:cs typeface="B Zar" pitchFamily="2" charset="-78"/>
              </a:rPr>
              <a:t>Serial</a:t>
            </a:r>
            <a:endParaRPr lang="en-US" sz="3600" dirty="0"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پارامترهای مختلف دسته بندی انتقال اطلاعات</a:t>
            </a:r>
            <a:br>
              <a:rPr lang="fa-IR" dirty="0" smtClean="0"/>
            </a:br>
            <a:r>
              <a:rPr lang="fa-IR" dirty="0" smtClean="0"/>
              <a:t>مد انتقال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a-IR" sz="3200" b="1" dirty="0" smtClean="0"/>
              <a:t>در ارسال سریال:</a:t>
            </a:r>
          </a:p>
          <a:p>
            <a:pPr lvl="1"/>
            <a:r>
              <a:rPr lang="fa-IR" sz="2800" dirty="0" smtClean="0"/>
              <a:t>بیت ها به صورت تک به تک و پشت سر هم انتقال مى یابند. </a:t>
            </a:r>
          </a:p>
          <a:p>
            <a:pPr lvl="1"/>
            <a:r>
              <a:rPr lang="fa-IR" sz="2800" dirty="0" smtClean="0"/>
              <a:t>براى کنترل بیت ها،ابتدا و انتهاى بیت ها با یک سرى علامت به نام هاى بیت شروع (</a:t>
            </a:r>
            <a:r>
              <a:rPr lang="en-US" sz="2800" dirty="0" smtClean="0"/>
              <a:t>Start Bit</a:t>
            </a:r>
            <a:r>
              <a:rPr lang="fa-IR" sz="2800" dirty="0" smtClean="0"/>
              <a:t>)و بیت پایان (</a:t>
            </a:r>
            <a:r>
              <a:rPr lang="en-US" sz="2800" dirty="0" smtClean="0"/>
              <a:t>Stop Bit</a:t>
            </a:r>
            <a:r>
              <a:rPr lang="fa-IR" sz="2800" dirty="0" smtClean="0"/>
              <a:t>)مشخص مى شود</a:t>
            </a:r>
          </a:p>
          <a:p>
            <a:r>
              <a:rPr lang="fa-IR" sz="3200" b="1" dirty="0" smtClean="0"/>
              <a:t>در ارسال موازى</a:t>
            </a:r>
            <a:r>
              <a:rPr lang="en-US" sz="3200" b="1" dirty="0" smtClean="0"/>
              <a:t>:</a:t>
            </a:r>
          </a:p>
          <a:p>
            <a:pPr lvl="1"/>
            <a:r>
              <a:rPr lang="fa-IR" sz="2800" dirty="0" smtClean="0"/>
              <a:t>تعدادى از بیت ها ( </a:t>
            </a:r>
            <a:r>
              <a:rPr lang="en-US" sz="2800" dirty="0" smtClean="0"/>
              <a:t>n</a:t>
            </a:r>
            <a:r>
              <a:rPr lang="fa-IR" sz="2800" dirty="0" smtClean="0"/>
              <a:t>بیت) به صورت هم زمان و با هم و به صورت گروهى از</a:t>
            </a:r>
          </a:p>
          <a:p>
            <a:pPr lvl="1"/>
            <a:r>
              <a:rPr lang="fa-IR" sz="2800" dirty="0" smtClean="0"/>
              <a:t>طریق تعدادى کانال (</a:t>
            </a:r>
            <a:r>
              <a:rPr lang="en-US" sz="2800" dirty="0" smtClean="0"/>
              <a:t>n</a:t>
            </a:r>
            <a:r>
              <a:rPr lang="fa-IR" sz="2800" dirty="0" smtClean="0"/>
              <a:t>کانال) ارسال مى شوند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>
            <a:normAutofit/>
          </a:bodyPr>
          <a:lstStyle/>
          <a:p>
            <a:r>
              <a:rPr lang="fa-IR" b="1" dirty="0" smtClean="0"/>
              <a:t>سیگنال هاى اطلاعات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467600" cy="5254752"/>
          </a:xfrm>
        </p:spPr>
        <p:txBody>
          <a:bodyPr>
            <a:noAutofit/>
          </a:bodyPr>
          <a:lstStyle/>
          <a:p>
            <a:r>
              <a:rPr lang="fa-IR" sz="3200" b="1" dirty="0" smtClean="0"/>
              <a:t>تعریف</a:t>
            </a:r>
          </a:p>
          <a:p>
            <a:pPr lvl="1"/>
            <a:r>
              <a:rPr lang="fa-IR" sz="2800" dirty="0" smtClean="0"/>
              <a:t>مفهومى که به انتقال اطلاعات از نقطه اى به نقطه دیگر و همچنین یک سرى از پالس ها در رایانه اشاره مى کند، سیگنال مى نامند.</a:t>
            </a:r>
          </a:p>
          <a:p>
            <a:r>
              <a:rPr lang="fa-IR" sz="3200" b="1" dirty="0" smtClean="0"/>
              <a:t>مثال</a:t>
            </a:r>
          </a:p>
          <a:p>
            <a:pPr lvl="1"/>
            <a:r>
              <a:rPr lang="fa-IR" sz="2800" dirty="0" smtClean="0"/>
              <a:t>امواج رادیویى</a:t>
            </a:r>
          </a:p>
          <a:p>
            <a:pPr lvl="1"/>
            <a:r>
              <a:rPr lang="fa-IR" sz="2800" dirty="0" smtClean="0"/>
              <a:t>امواج ویدیویى</a:t>
            </a:r>
          </a:p>
          <a:p>
            <a:pPr lvl="1"/>
            <a:endParaRPr lang="fa-IR" sz="2800" dirty="0" smtClean="0"/>
          </a:p>
          <a:p>
            <a:r>
              <a:rPr lang="fa-IR" sz="3200" b="1" dirty="0" smtClean="0"/>
              <a:t>انواع سیگنال هاى اطلاعات </a:t>
            </a:r>
          </a:p>
          <a:p>
            <a:pPr lvl="1"/>
            <a:r>
              <a:rPr lang="fa-IR" sz="2800" dirty="0" smtClean="0"/>
              <a:t>دیجیتال </a:t>
            </a:r>
          </a:p>
          <a:p>
            <a:pPr lvl="1"/>
            <a:r>
              <a:rPr lang="fa-IR" sz="2800" dirty="0" smtClean="0"/>
              <a:t>آنالوگ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038600"/>
            <a:ext cx="3124200" cy="2131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>
            <a:normAutofit/>
          </a:bodyPr>
          <a:lstStyle/>
          <a:p>
            <a:r>
              <a:rPr lang="fa-IR" b="1" dirty="0" smtClean="0"/>
              <a:t>سیگنال هاى اطلاعات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7467600" cy="5254752"/>
          </a:xfrm>
        </p:spPr>
        <p:txBody>
          <a:bodyPr>
            <a:noAutofit/>
          </a:bodyPr>
          <a:lstStyle/>
          <a:p>
            <a:r>
              <a:rPr lang="fa-IR" sz="2800" b="1" dirty="0" smtClean="0"/>
              <a:t>سیگنال هاى اطلاعات دیجیتال </a:t>
            </a:r>
          </a:p>
          <a:p>
            <a:pPr lvl="1"/>
            <a:r>
              <a:rPr lang="fa-IR" sz="2400" dirty="0" smtClean="0"/>
              <a:t>سیگنال دیجیتال فقط دو حالت با ارزش عددی صفر یا یک دارد</a:t>
            </a:r>
          </a:p>
          <a:p>
            <a:pPr lvl="1"/>
            <a:r>
              <a:rPr lang="fa-IR" sz="2400" dirty="0" smtClean="0"/>
              <a:t>یعنى در واحدهاى زمانى مختلف فقط دو ارزش عددى متفاوت داریم. </a:t>
            </a:r>
          </a:p>
          <a:p>
            <a:pPr lvl="1"/>
            <a:r>
              <a:rPr lang="fa-IR" sz="2400" dirty="0" smtClean="0"/>
              <a:t>مثال: لامپ با فقط 2وضعیت (روشن و خاموش</a:t>
            </a:r>
            <a:r>
              <a:rPr lang="fa-IR" sz="2400" dirty="0" smtClean="0"/>
              <a:t>)</a:t>
            </a:r>
            <a:endParaRPr lang="en-US" sz="2400" dirty="0" smtClean="0"/>
          </a:p>
          <a:p>
            <a:pPr lvl="1"/>
            <a:endParaRPr lang="fa-IR" sz="2000" dirty="0" smtClean="0"/>
          </a:p>
          <a:p>
            <a:r>
              <a:rPr lang="fa-IR" sz="2800" b="1" dirty="0" smtClean="0"/>
              <a:t>سیگنال هاى اطلاعات آنالوگ </a:t>
            </a:r>
          </a:p>
          <a:p>
            <a:pPr lvl="1"/>
            <a:r>
              <a:rPr lang="fa-IR" sz="2400" dirty="0" smtClean="0"/>
              <a:t>سیگنال هاى آنالوگ شبیه یک موج هستند که در زمان هاى مختلف مقادیر مختلفى دارند </a:t>
            </a:r>
          </a:p>
          <a:p>
            <a:pPr lvl="1"/>
            <a:r>
              <a:rPr lang="fa-IR" sz="2400" dirty="0" smtClean="0"/>
              <a:t>یعنى از زمان شروع موج به جلو، در هر لحظه این موج مقدار متفاوتى با لحظه قبلى دارد.</a:t>
            </a:r>
          </a:p>
          <a:p>
            <a:pPr lvl="1"/>
            <a:r>
              <a:rPr lang="fa-IR" sz="2400" dirty="0" smtClean="0"/>
              <a:t>مثال: صداى شخصى که در حال صحبت کردن است، صدا به صورت ممتد تولید شده و بلندى صدا دائماً در حال تغییر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>
            <a:normAutofit/>
          </a:bodyPr>
          <a:lstStyle/>
          <a:p>
            <a:r>
              <a:rPr lang="fa-IR" b="1" dirty="0" smtClean="0"/>
              <a:t>نویز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7620000" cy="5867400"/>
          </a:xfrm>
        </p:spPr>
        <p:txBody>
          <a:bodyPr>
            <a:normAutofit/>
          </a:bodyPr>
          <a:lstStyle/>
          <a:p>
            <a:pPr marL="282575" indent="-282575"/>
            <a:r>
              <a:rPr lang="fa-IR" sz="2800" b="1" dirty="0" smtClean="0"/>
              <a:t>تعریف : </a:t>
            </a:r>
          </a:p>
          <a:p>
            <a:pPr lvl="1"/>
            <a:r>
              <a:rPr lang="fa-IR" sz="2800" dirty="0" smtClean="0"/>
              <a:t>نویز عامل مخربى است که شکل سیگنال ها را تغییر مى دهد و باعث بروز اختلال </a:t>
            </a:r>
            <a:r>
              <a:rPr lang="fa-IR" sz="2800" dirty="0" smtClean="0"/>
              <a:t>مى </a:t>
            </a:r>
            <a:r>
              <a:rPr lang="fa-IR" sz="2800" dirty="0" smtClean="0"/>
              <a:t>شود</a:t>
            </a:r>
            <a:r>
              <a:rPr lang="fa-IR" sz="2800" dirty="0" smtClean="0"/>
              <a:t>.</a:t>
            </a:r>
            <a:endParaRPr lang="en-US" sz="2800" dirty="0" smtClean="0"/>
          </a:p>
          <a:p>
            <a:pPr lvl="1"/>
            <a:endParaRPr lang="fa-IR" sz="2800" dirty="0" smtClean="0"/>
          </a:p>
          <a:p>
            <a:r>
              <a:rPr lang="fa-IR" sz="3200" dirty="0" smtClean="0"/>
              <a:t>عواملی که باعث به وجود آمدن نویز مى شوند ؟</a:t>
            </a:r>
          </a:p>
          <a:p>
            <a:pPr lvl="1"/>
            <a:r>
              <a:rPr lang="fa-IR" sz="2800" dirty="0" smtClean="0"/>
              <a:t>حرارت</a:t>
            </a:r>
          </a:p>
          <a:p>
            <a:pPr lvl="1"/>
            <a:r>
              <a:rPr lang="fa-IR" sz="2800" dirty="0" smtClean="0"/>
              <a:t>القا</a:t>
            </a:r>
            <a:endParaRPr lang="fa-IR" sz="2800" dirty="0" smtClean="0"/>
          </a:p>
          <a:p>
            <a:pPr lvl="1"/>
            <a:r>
              <a:rPr lang="fa-IR" sz="2800" dirty="0" smtClean="0"/>
              <a:t>هم شنوایی(</a:t>
            </a:r>
            <a:r>
              <a:rPr lang="en-US" sz="2800" dirty="0" smtClean="0"/>
              <a:t>Crosstalk</a:t>
            </a:r>
            <a:r>
              <a:rPr lang="fa-IR" sz="2800" dirty="0" smtClean="0"/>
              <a:t>)</a:t>
            </a:r>
          </a:p>
          <a:p>
            <a:pPr lvl="1">
              <a:buNone/>
            </a:pPr>
            <a:endParaRPr lang="fa-IR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>
            <a:normAutofit/>
          </a:bodyPr>
          <a:lstStyle/>
          <a:p>
            <a:r>
              <a:rPr lang="fa-IR" b="1" dirty="0" smtClean="0"/>
              <a:t>نویز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7620000" cy="6096000"/>
          </a:xfrm>
        </p:spPr>
        <p:txBody>
          <a:bodyPr>
            <a:normAutofit fontScale="92500" lnSpcReduction="10000"/>
          </a:bodyPr>
          <a:lstStyle/>
          <a:p>
            <a:r>
              <a:rPr lang="fa-IR" sz="2800" b="1" dirty="0" smtClean="0"/>
              <a:t>حرارت</a:t>
            </a:r>
            <a:endParaRPr lang="fa-IR" sz="2800" b="1" dirty="0" smtClean="0"/>
          </a:p>
          <a:p>
            <a:pPr lvl="1"/>
            <a:r>
              <a:rPr lang="fa-IR" sz="2500" dirty="0" smtClean="0"/>
              <a:t>حرارت باعث مى شود الکترون ها در جهات نامشخص شروع به حرکت نمایند؛ این حرکت گاهى با سیگنال ها هم جهت شده و اندازه و شکل آنها را که همان الگوى سیگنال هاست، تغییر مى دهد</a:t>
            </a:r>
          </a:p>
          <a:p>
            <a:r>
              <a:rPr lang="fa-IR" sz="2800" b="1" dirty="0" smtClean="0"/>
              <a:t>القا</a:t>
            </a:r>
          </a:p>
          <a:p>
            <a:pPr lvl="1"/>
            <a:r>
              <a:rPr lang="fa-IR" sz="2500" dirty="0" smtClean="0"/>
              <a:t>برخی وسایل شبیه یک آنتن فرستنده عمل مى کنند و مى توانند نویز را ارسال کنند و کابل شبکه، شبیه یک آنتن گیرنده نویزهاى ارسال شده را دریافت مى کند</a:t>
            </a:r>
          </a:p>
          <a:p>
            <a:pPr lvl="1"/>
            <a:r>
              <a:rPr lang="fa-IR" sz="2500" dirty="0" smtClean="0"/>
              <a:t>چه دستگاه هایی ارسال کننده نویزهای القایى هستند؟ </a:t>
            </a:r>
          </a:p>
          <a:p>
            <a:pPr lvl="2"/>
            <a:r>
              <a:rPr lang="fa-IR" sz="2200" dirty="0" smtClean="0"/>
              <a:t>موتورهاى مکانیکى مثل موتور ماشین </a:t>
            </a:r>
          </a:p>
          <a:p>
            <a:pPr lvl="2"/>
            <a:r>
              <a:rPr lang="fa-IR" sz="2200" dirty="0" smtClean="0"/>
              <a:t>وسایل الکتریکى مانند موتورهاى الکتریکى وسایل خانگی</a:t>
            </a:r>
          </a:p>
          <a:p>
            <a:r>
              <a:rPr lang="fa-IR" sz="2800" b="1" dirty="0" smtClean="0"/>
              <a:t>هم شنوایی(</a:t>
            </a:r>
            <a:r>
              <a:rPr lang="en-US" sz="2800" b="1" dirty="0" smtClean="0"/>
              <a:t>Crosstalk</a:t>
            </a:r>
            <a:r>
              <a:rPr lang="fa-IR" sz="2800" b="1" dirty="0" smtClean="0"/>
              <a:t>)</a:t>
            </a:r>
          </a:p>
          <a:p>
            <a:pPr lvl="1"/>
            <a:r>
              <a:rPr lang="fa-IR" sz="2200" dirty="0" smtClean="0"/>
              <a:t>به اثرگذارى میدان مغناطیسى یک کابل از کابل مجاور آن هم شنوایى گفته مى شود. </a:t>
            </a:r>
          </a:p>
          <a:p>
            <a:pPr lvl="1"/>
            <a:r>
              <a:rPr lang="fa-IR" sz="2200" dirty="0" smtClean="0"/>
              <a:t>تولیدکنندگان نویزهای هم شنوایی؟</a:t>
            </a:r>
          </a:p>
          <a:p>
            <a:pPr lvl="2"/>
            <a:r>
              <a:rPr lang="fa-IR" sz="1900" dirty="0" smtClean="0"/>
              <a:t>کابل هاى برق فشار قوى</a:t>
            </a:r>
          </a:p>
          <a:p>
            <a:pPr lvl="2"/>
            <a:r>
              <a:rPr lang="fa-IR" sz="1900" dirty="0" smtClean="0"/>
              <a:t>رعد و برق</a:t>
            </a:r>
          </a:p>
          <a:p>
            <a:pPr lvl="1"/>
            <a:endParaRPr lang="fa-IR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>
            <a:normAutofit/>
          </a:bodyPr>
          <a:lstStyle/>
          <a:p>
            <a:r>
              <a:rPr lang="fa-IR" b="1" dirty="0" smtClean="0"/>
              <a:t>سرعت انتقال اطلاعات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7620000" cy="5867400"/>
          </a:xfrm>
        </p:spPr>
        <p:txBody>
          <a:bodyPr>
            <a:noAutofit/>
          </a:bodyPr>
          <a:lstStyle/>
          <a:p>
            <a:r>
              <a:rPr lang="fa-IR" sz="2800" b="1" dirty="0" smtClean="0"/>
              <a:t>تعریف: </a:t>
            </a:r>
          </a:p>
          <a:p>
            <a:pPr lvl="1"/>
            <a:r>
              <a:rPr lang="fa-IR" sz="2400" dirty="0" smtClean="0"/>
              <a:t>مقدار اطلاعاتى که در واحد زمان به وسیله تجهیزات شبکه ارسال مى شود</a:t>
            </a:r>
          </a:p>
          <a:p>
            <a:pPr lvl="1"/>
            <a:endParaRPr lang="fa-IR" sz="2400" dirty="0" smtClean="0"/>
          </a:p>
          <a:p>
            <a:r>
              <a:rPr lang="fa-IR" sz="2800" b="1" dirty="0" smtClean="0"/>
              <a:t>واحد اندازه گیرى سرعت انتقال اطلاعات؟</a:t>
            </a:r>
          </a:p>
          <a:p>
            <a:pPr lvl="1"/>
            <a:r>
              <a:rPr lang="fa-IR" sz="2400" dirty="0" smtClean="0"/>
              <a:t> بیت بر ثانیه (</a:t>
            </a:r>
            <a:r>
              <a:rPr lang="en-US" sz="2400" dirty="0" smtClean="0"/>
              <a:t>bps</a:t>
            </a:r>
            <a:r>
              <a:rPr lang="fa-IR" sz="2400" dirty="0" smtClean="0"/>
              <a:t>)</a:t>
            </a:r>
          </a:p>
          <a:p>
            <a:pPr lvl="1"/>
            <a:r>
              <a:rPr lang="fa-IR" sz="2000" dirty="0" smtClean="0"/>
              <a:t>مثال کارت هاى شبکه با سرعت 10</a:t>
            </a:r>
            <a:r>
              <a:rPr lang="en-US" sz="2000" dirty="0" smtClean="0"/>
              <a:t>Mbps </a:t>
            </a:r>
            <a:r>
              <a:rPr lang="fa-IR" sz="2000" dirty="0" smtClean="0"/>
              <a:t>توانایى انتقال 10 مگابیت در ثانیه را دارند </a:t>
            </a:r>
          </a:p>
          <a:p>
            <a:pPr lvl="1"/>
            <a:r>
              <a:rPr lang="fa-IR" sz="2000" dirty="0" smtClean="0"/>
              <a:t>منظور از مودم 56</a:t>
            </a:r>
            <a:r>
              <a:rPr lang="en-US" sz="2000" dirty="0" smtClean="0"/>
              <a:t>Kbps</a:t>
            </a:r>
            <a:r>
              <a:rPr lang="fa-IR" sz="2000" dirty="0" smtClean="0"/>
              <a:t> ؟ یعنی مودم داراى سرعت 56000 بیت در ثانیه است</a:t>
            </a:r>
          </a:p>
          <a:p>
            <a:pPr lvl="1"/>
            <a:endParaRPr lang="fa-IR" sz="2400" dirty="0" smtClean="0"/>
          </a:p>
          <a:p>
            <a:r>
              <a:rPr lang="fa-IR" sz="2800" b="1" dirty="0" smtClean="0"/>
              <a:t>سرعت انتقال اطلاعات </a:t>
            </a:r>
          </a:p>
          <a:p>
            <a:pPr lvl="1"/>
            <a:r>
              <a:rPr lang="fa-IR" sz="2400" dirty="0" smtClean="0"/>
              <a:t>با </a:t>
            </a:r>
            <a:r>
              <a:rPr lang="fa-IR" sz="2400" dirty="0" smtClean="0">
                <a:solidFill>
                  <a:srgbClr val="FF0000"/>
                </a:solidFill>
              </a:rPr>
              <a:t>پهناى باند </a:t>
            </a:r>
            <a:r>
              <a:rPr lang="fa-IR" sz="2400" dirty="0" smtClean="0"/>
              <a:t>ارتباط </a:t>
            </a:r>
            <a:r>
              <a:rPr lang="fa-IR" sz="2400" dirty="0" smtClean="0">
                <a:solidFill>
                  <a:srgbClr val="FF0000"/>
                </a:solidFill>
              </a:rPr>
              <a:t>مستقیم</a:t>
            </a:r>
            <a:r>
              <a:rPr lang="fa-IR" sz="2400" dirty="0" smtClean="0"/>
              <a:t> دارد(هرچه پهناى باند بشتر،سرعت انتقال بیشتر)</a:t>
            </a:r>
          </a:p>
          <a:p>
            <a:pPr lvl="1"/>
            <a:r>
              <a:rPr lang="fa-IR" sz="2400" dirty="0" smtClean="0"/>
              <a:t>با </a:t>
            </a:r>
            <a:r>
              <a:rPr lang="fa-IR" sz="2400" dirty="0" smtClean="0">
                <a:solidFill>
                  <a:srgbClr val="FF0000"/>
                </a:solidFill>
              </a:rPr>
              <a:t>نویز</a:t>
            </a:r>
            <a:r>
              <a:rPr lang="fa-IR" sz="2400" dirty="0" smtClean="0"/>
              <a:t> نسبت </a:t>
            </a:r>
            <a:r>
              <a:rPr lang="fa-IR" sz="2400" dirty="0" smtClean="0">
                <a:solidFill>
                  <a:srgbClr val="FF0000"/>
                </a:solidFill>
              </a:rPr>
              <a:t>معکوس</a:t>
            </a:r>
            <a:r>
              <a:rPr lang="fa-IR" sz="2400" dirty="0" smtClean="0"/>
              <a:t> دارد ( نویز در این زمینه عامل محدودکننده است)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281</TotalTime>
  <Words>645</Words>
  <Application>Microsoft Office PowerPoint</Application>
  <PresentationFormat>On-screen Show (4:3)</PresentationFormat>
  <Paragraphs>90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Oriel</vt:lpstr>
      <vt:lpstr>سیستم هاى انتقال اطلاعات</vt:lpstr>
      <vt:lpstr>پارامترهای مختلف دسته بندی انتقال اطلاعات</vt:lpstr>
      <vt:lpstr>پارامترهای مختلف دسته بندی انتقال اطلاعات مد انتقال</vt:lpstr>
      <vt:lpstr>پارامترهای مختلف دسته بندی انتقال اطلاعات مد انتقال</vt:lpstr>
      <vt:lpstr>سیگنال هاى اطلاعات</vt:lpstr>
      <vt:lpstr>سیگنال هاى اطلاعات</vt:lpstr>
      <vt:lpstr>نویز</vt:lpstr>
      <vt:lpstr>نویز</vt:lpstr>
      <vt:lpstr>سرعت انتقال اطلاعات</vt:lpstr>
      <vt:lpstr>سرعت انتقال اطلاعات</vt:lpstr>
      <vt:lpstr>همه گزینه ها صحیح هستند جز:</vt:lpstr>
    </vt:vector>
  </TitlesOfParts>
  <Company>NPSoft.ir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مفاهیم شبکه و اجزای آن</dc:title>
  <dc:creator>NPSoft</dc:creator>
  <cp:lastModifiedBy>NPSoft</cp:lastModifiedBy>
  <cp:revision>46</cp:revision>
  <dcterms:created xsi:type="dcterms:W3CDTF">2014-02-20T07:48:16Z</dcterms:created>
  <dcterms:modified xsi:type="dcterms:W3CDTF">2014-02-20T22:23:20Z</dcterms:modified>
</cp:coreProperties>
</file>