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4" r:id="rId9"/>
    <p:sldId id="265" r:id="rId10"/>
    <p:sldId id="267" r:id="rId11"/>
    <p:sldId id="266" r:id="rId12"/>
    <p:sldId id="268" r:id="rId13"/>
    <p:sldId id="269" r:id="rId14"/>
    <p:sldId id="272" r:id="rId15"/>
    <p:sldId id="274" r:id="rId16"/>
    <p:sldId id="271" r:id="rId17"/>
    <p:sldId id="273" r:id="rId18"/>
    <p:sldId id="270" r:id="rId19"/>
    <p:sldId id="275" r:id="rId20"/>
    <p:sldId id="276" r:id="rId21"/>
    <p:sldId id="277" r:id="rId22"/>
    <p:sldId id="278" r:id="rId23"/>
    <p:sldId id="281" r:id="rId24"/>
    <p:sldId id="283"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94681" autoAdjust="0"/>
  </p:normalViewPr>
  <p:slideViewPr>
    <p:cSldViewPr>
      <p:cViewPr>
        <p:scale>
          <a:sx n="62" d="100"/>
          <a:sy n="62" d="100"/>
        </p:scale>
        <p:origin x="-84"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82BDA75-8D2E-4BF7-93BF-D5F10D15E5D7}" type="datetimeFigureOut">
              <a:rPr lang="en-US" smtClean="0"/>
              <a:pPr/>
              <a:t>2/20/2014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7DC8063-7759-4C9E-9403-67A414709B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2BDA75-8D2E-4BF7-93BF-D5F10D15E5D7}" type="datetimeFigureOut">
              <a:rPr lang="en-US" smtClean="0"/>
              <a:pPr/>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C8063-7759-4C9E-9403-67A414709B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2BDA75-8D2E-4BF7-93BF-D5F10D15E5D7}" type="datetimeFigureOut">
              <a:rPr lang="en-US" smtClean="0"/>
              <a:pPr/>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C8063-7759-4C9E-9403-67A414709B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82BDA75-8D2E-4BF7-93BF-D5F10D15E5D7}" type="datetimeFigureOut">
              <a:rPr lang="en-US" smtClean="0"/>
              <a:pPr/>
              <a:t>2/20/2014</a:t>
            </a:fld>
            <a:endParaRPr lang="en-US"/>
          </a:p>
        </p:txBody>
      </p:sp>
      <p:sp>
        <p:nvSpPr>
          <p:cNvPr id="9" name="Slide Number Placeholder 8"/>
          <p:cNvSpPr>
            <a:spLocks noGrp="1"/>
          </p:cNvSpPr>
          <p:nvPr>
            <p:ph type="sldNum" sz="quarter" idx="15"/>
          </p:nvPr>
        </p:nvSpPr>
        <p:spPr/>
        <p:txBody>
          <a:bodyPr rtlCol="0"/>
          <a:lstStyle/>
          <a:p>
            <a:fld id="{B7DC8063-7759-4C9E-9403-67A414709B4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82BDA75-8D2E-4BF7-93BF-D5F10D15E5D7}" type="datetimeFigureOut">
              <a:rPr lang="en-US" smtClean="0"/>
              <a:pPr/>
              <a:t>2/20/2014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7DC8063-7759-4C9E-9403-67A414709B4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82BDA75-8D2E-4BF7-93BF-D5F10D15E5D7}" type="datetimeFigureOut">
              <a:rPr lang="en-US" smtClean="0"/>
              <a:pPr/>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C8063-7759-4C9E-9403-67A414709B4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82BDA75-8D2E-4BF7-93BF-D5F10D15E5D7}" type="datetimeFigureOut">
              <a:rPr lang="en-US" smtClean="0"/>
              <a:pPr/>
              <a:t>2/20/2014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DC8063-7759-4C9E-9403-67A414709B4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82BDA75-8D2E-4BF7-93BF-D5F10D15E5D7}" type="datetimeFigureOut">
              <a:rPr lang="en-US" smtClean="0"/>
              <a:pPr/>
              <a:t>2/20/2014</a:t>
            </a:fld>
            <a:endParaRPr lang="en-US"/>
          </a:p>
        </p:txBody>
      </p:sp>
      <p:sp>
        <p:nvSpPr>
          <p:cNvPr id="7" name="Slide Number Placeholder 6"/>
          <p:cNvSpPr>
            <a:spLocks noGrp="1"/>
          </p:cNvSpPr>
          <p:nvPr>
            <p:ph type="sldNum" sz="quarter" idx="11"/>
          </p:nvPr>
        </p:nvSpPr>
        <p:spPr/>
        <p:txBody>
          <a:bodyPr rtlCol="0"/>
          <a:lstStyle/>
          <a:p>
            <a:fld id="{B7DC8063-7759-4C9E-9403-67A414709B4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BDA75-8D2E-4BF7-93BF-D5F10D15E5D7}" type="datetimeFigureOut">
              <a:rPr lang="en-US" smtClean="0"/>
              <a:pPr/>
              <a:t>2/20/2014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DC8063-7759-4C9E-9403-67A414709B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82BDA75-8D2E-4BF7-93BF-D5F10D15E5D7}" type="datetimeFigureOut">
              <a:rPr lang="en-US" smtClean="0"/>
              <a:pPr/>
              <a:t>2/20/2014</a:t>
            </a:fld>
            <a:endParaRPr lang="en-US"/>
          </a:p>
        </p:txBody>
      </p:sp>
      <p:sp>
        <p:nvSpPr>
          <p:cNvPr id="22" name="Slide Number Placeholder 21"/>
          <p:cNvSpPr>
            <a:spLocks noGrp="1"/>
          </p:cNvSpPr>
          <p:nvPr>
            <p:ph type="sldNum" sz="quarter" idx="15"/>
          </p:nvPr>
        </p:nvSpPr>
        <p:spPr/>
        <p:txBody>
          <a:bodyPr rtlCol="0"/>
          <a:lstStyle/>
          <a:p>
            <a:fld id="{B7DC8063-7759-4C9E-9403-67A414709B4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82BDA75-8D2E-4BF7-93BF-D5F10D15E5D7}" type="datetimeFigureOut">
              <a:rPr lang="en-US" smtClean="0"/>
              <a:pPr/>
              <a:t>2/20/2014</a:t>
            </a:fld>
            <a:endParaRPr lang="en-US"/>
          </a:p>
        </p:txBody>
      </p:sp>
      <p:sp>
        <p:nvSpPr>
          <p:cNvPr id="18" name="Slide Number Placeholder 17"/>
          <p:cNvSpPr>
            <a:spLocks noGrp="1"/>
          </p:cNvSpPr>
          <p:nvPr>
            <p:ph type="sldNum" sz="quarter" idx="11"/>
          </p:nvPr>
        </p:nvSpPr>
        <p:spPr/>
        <p:txBody>
          <a:bodyPr rtlCol="0"/>
          <a:lstStyle/>
          <a:p>
            <a:fld id="{B7DC8063-7759-4C9E-9403-67A414709B4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82BDA75-8D2E-4BF7-93BF-D5F10D15E5D7}" type="datetimeFigureOut">
              <a:rPr lang="en-US" smtClean="0"/>
              <a:pPr/>
              <a:t>2/20/2014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7DC8063-7759-4C9E-9403-67A414709B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B Titr" pitchFamily="2" charset="-78"/>
        </a:defRPr>
      </a:lvl1pPr>
    </p:titleStyle>
    <p:bodyStyle>
      <a:lvl1pPr marL="274320" indent="-274320" algn="just" rtl="1" eaLnBrk="1" latinLnBrk="0" hangingPunct="1">
        <a:spcBef>
          <a:spcPts val="600"/>
        </a:spcBef>
        <a:buClr>
          <a:schemeClr val="accent1"/>
        </a:buClr>
        <a:buSzPct val="70000"/>
        <a:buFont typeface="Wingdings"/>
        <a:buChar char=""/>
        <a:defRPr kumimoji="0" sz="2400" kern="1200" baseline="0">
          <a:solidFill>
            <a:schemeClr val="tx1"/>
          </a:solidFill>
          <a:latin typeface="+mn-lt"/>
          <a:ea typeface="+mn-ea"/>
          <a:cs typeface="B Zar" pitchFamily="2" charset="-78"/>
        </a:defRPr>
      </a:lvl1pPr>
      <a:lvl2pPr marL="640080" indent="-274320" algn="just" rtl="1" eaLnBrk="1" latinLnBrk="0" hangingPunct="1">
        <a:spcBef>
          <a:spcPct val="20000"/>
        </a:spcBef>
        <a:buClr>
          <a:schemeClr val="accent1"/>
        </a:buClr>
        <a:buSzPct val="80000"/>
        <a:buFont typeface="Wingdings 2"/>
        <a:buChar char=""/>
        <a:defRPr kumimoji="0" sz="2100" kern="1200" baseline="0">
          <a:solidFill>
            <a:schemeClr val="tx1"/>
          </a:solidFill>
          <a:latin typeface="+mn-lt"/>
          <a:ea typeface="+mn-ea"/>
          <a:cs typeface="B Zar" pitchFamily="2" charset="-78"/>
        </a:defRPr>
      </a:lvl2pPr>
      <a:lvl3pPr marL="914400" indent="-182880" algn="just" rtl="1" eaLnBrk="1" latinLnBrk="0" hangingPunct="1">
        <a:spcBef>
          <a:spcPct val="20000"/>
        </a:spcBef>
        <a:buClr>
          <a:schemeClr val="accent1">
            <a:shade val="75000"/>
          </a:schemeClr>
        </a:buClr>
        <a:buSzPct val="60000"/>
        <a:buFont typeface="Wingdings"/>
        <a:buChar char=""/>
        <a:defRPr kumimoji="0" sz="1800" kern="1200" baseline="0">
          <a:solidFill>
            <a:schemeClr val="tx1"/>
          </a:solidFill>
          <a:latin typeface="+mn-lt"/>
          <a:ea typeface="+mn-ea"/>
          <a:cs typeface="B Zar" pitchFamily="2" charset="-78"/>
        </a:defRPr>
      </a:lvl3pPr>
      <a:lvl4pPr marL="1188720" indent="-182880" algn="just" rtl="1" eaLnBrk="1" latinLnBrk="0" hangingPunct="1">
        <a:spcBef>
          <a:spcPct val="20000"/>
        </a:spcBef>
        <a:buClr>
          <a:schemeClr val="accent1">
            <a:tint val="60000"/>
          </a:schemeClr>
        </a:buClr>
        <a:buSzPct val="60000"/>
        <a:buFont typeface="Wingdings"/>
        <a:buChar char=""/>
        <a:defRPr kumimoji="0" sz="1800" kern="1200" baseline="0">
          <a:solidFill>
            <a:schemeClr val="tx1"/>
          </a:solidFill>
          <a:latin typeface="+mn-lt"/>
          <a:ea typeface="+mn-ea"/>
          <a:cs typeface="B Zar" pitchFamily="2" charset="-78"/>
        </a:defRPr>
      </a:lvl4pPr>
      <a:lvl5pPr marL="1463040" indent="-182880" algn="just" rtl="1" eaLnBrk="1" latinLnBrk="0" hangingPunct="1">
        <a:spcBef>
          <a:spcPct val="20000"/>
        </a:spcBef>
        <a:buClr>
          <a:schemeClr val="accent2">
            <a:tint val="60000"/>
          </a:schemeClr>
        </a:buClr>
        <a:buSzPct val="68000"/>
        <a:buFont typeface="Wingdings 2"/>
        <a:buChar char=""/>
        <a:defRPr kumimoji="0" sz="1600" kern="1200" baseline="0">
          <a:solidFill>
            <a:schemeClr val="tx1"/>
          </a:solidFill>
          <a:latin typeface="+mn-lt"/>
          <a:ea typeface="+mn-ea"/>
          <a:cs typeface="B Zar" pitchFamily="2" charset="-78"/>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1894362"/>
          </a:xfrm>
        </p:spPr>
        <p:txBody>
          <a:bodyPr/>
          <a:lstStyle/>
          <a:p>
            <a:r>
              <a:rPr lang="fa-IR" dirty="0" smtClean="0"/>
              <a:t>پیکربندی شبکه </a:t>
            </a:r>
            <a:br>
              <a:rPr lang="fa-IR" dirty="0" smtClean="0"/>
            </a:br>
            <a:r>
              <a:rPr lang="fa-IR" dirty="0" smtClean="0"/>
              <a:t>و روش های دسترسی به خط انتقال</a:t>
            </a:r>
            <a:endParaRPr lang="en-US" dirty="0"/>
          </a:p>
        </p:txBody>
      </p:sp>
      <p:sp>
        <p:nvSpPr>
          <p:cNvPr id="3" name="Subtitle 2"/>
          <p:cNvSpPr>
            <a:spLocks noGrp="1"/>
          </p:cNvSpPr>
          <p:nvPr>
            <p:ph type="subTitle" idx="1"/>
          </p:nvPr>
        </p:nvSpPr>
        <p:spPr/>
        <p:txBody>
          <a:bodyPr/>
          <a:lstStyle/>
          <a:p>
            <a:r>
              <a:rPr lang="fa-IR" dirty="0" smtClean="0"/>
              <a:t>فصل 3 </a:t>
            </a:r>
          </a:p>
          <a:p>
            <a:r>
              <a:rPr lang="fa-IR" dirty="0" smtClean="0"/>
              <a:t>شبکه های کامپیوتری</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هم بندی(</a:t>
            </a:r>
            <a:r>
              <a:rPr lang="en-US" b="1" dirty="0" smtClean="0"/>
              <a:t>Topology</a:t>
            </a:r>
            <a:r>
              <a:rPr lang="fa-IR" dirty="0" smtClean="0"/>
              <a:t>)</a:t>
            </a:r>
            <a:br>
              <a:rPr lang="fa-IR" dirty="0" smtClean="0"/>
            </a:br>
            <a:r>
              <a:rPr lang="fa-IR" b="1" dirty="0" smtClean="0"/>
              <a:t>ستاره ای</a:t>
            </a:r>
            <a:r>
              <a:rPr lang="fa-IR" dirty="0" smtClean="0"/>
              <a:t>(</a:t>
            </a:r>
            <a:r>
              <a:rPr lang="en-US" dirty="0" smtClean="0"/>
              <a:t>Star</a:t>
            </a:r>
            <a:r>
              <a:rPr lang="fa-IR" dirty="0" smtClean="0"/>
              <a:t>)</a:t>
            </a:r>
            <a:endParaRPr lang="en-US" dirty="0"/>
          </a:p>
        </p:txBody>
      </p:sp>
      <p:sp>
        <p:nvSpPr>
          <p:cNvPr id="3" name="Content Placeholder 2"/>
          <p:cNvSpPr>
            <a:spLocks noGrp="1"/>
          </p:cNvSpPr>
          <p:nvPr>
            <p:ph sz="quarter" idx="1"/>
          </p:nvPr>
        </p:nvSpPr>
        <p:spPr>
          <a:xfrm>
            <a:off x="457200" y="1600200"/>
            <a:ext cx="7467600" cy="4953000"/>
          </a:xfrm>
        </p:spPr>
        <p:txBody>
          <a:bodyPr>
            <a:normAutofit/>
          </a:bodyPr>
          <a:lstStyle/>
          <a:p>
            <a:r>
              <a:rPr lang="en-US" sz="3200" dirty="0" smtClean="0"/>
              <a:t>Hub </a:t>
            </a:r>
            <a:endParaRPr lang="fa-IR" sz="3200" dirty="0" smtClean="0"/>
          </a:p>
          <a:p>
            <a:pPr lvl="1"/>
            <a:r>
              <a:rPr lang="fa-IR" sz="2900" dirty="0" smtClean="0"/>
              <a:t>به طور کلی یعنی « نقطه مرکزی »</a:t>
            </a:r>
          </a:p>
          <a:p>
            <a:pPr lvl="1"/>
            <a:r>
              <a:rPr lang="fa-IR" sz="2900" dirty="0" smtClean="0"/>
              <a:t>نحوه عملکرد این « نقطه مرکزی » و نام دقیق آن بستگی به نوع شبکه ای دارد که در آن استفاده می شود.</a:t>
            </a:r>
          </a:p>
          <a:p>
            <a:pPr lvl="1"/>
            <a:endParaRPr lang="fa-IR" sz="2900" dirty="0" smtClean="0"/>
          </a:p>
          <a:p>
            <a:r>
              <a:rPr lang="fa-IR" sz="3200" dirty="0" smtClean="0"/>
              <a:t>نکته: در کتاب شبکه هرگاه صحبت از هاب می شود منظور </a:t>
            </a:r>
            <a:r>
              <a:rPr lang="en-US" sz="3200" dirty="0" smtClean="0"/>
              <a:t>Hub </a:t>
            </a:r>
            <a:r>
              <a:rPr lang="fa-IR" sz="3200" dirty="0" smtClean="0"/>
              <a:t>هوشمند است که در نوع خاص و رایجی از شبکه ها به نام شبکه </a:t>
            </a:r>
            <a:r>
              <a:rPr lang="en-US" sz="3200" dirty="0" smtClean="0"/>
              <a:t>Ethernet </a:t>
            </a:r>
            <a:r>
              <a:rPr lang="fa-IR" sz="3200" dirty="0" smtClean="0"/>
              <a:t>سوئیچ کاربرد دارد.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هم بندی(</a:t>
            </a:r>
            <a:r>
              <a:rPr lang="en-US" b="1" dirty="0" smtClean="0"/>
              <a:t>Topology</a:t>
            </a:r>
            <a:r>
              <a:rPr lang="fa-IR" dirty="0" smtClean="0"/>
              <a:t>)</a:t>
            </a:r>
            <a:br>
              <a:rPr lang="fa-IR" dirty="0" smtClean="0"/>
            </a:br>
            <a:r>
              <a:rPr lang="fa-IR" b="1" dirty="0" smtClean="0"/>
              <a:t>ستاره ای</a:t>
            </a:r>
            <a:r>
              <a:rPr lang="fa-IR" dirty="0" smtClean="0"/>
              <a:t>(</a:t>
            </a:r>
            <a:r>
              <a:rPr lang="en-US" dirty="0" smtClean="0"/>
              <a:t>Star</a:t>
            </a:r>
            <a:r>
              <a:rPr lang="fa-IR" dirty="0" smtClean="0"/>
              <a:t>)</a:t>
            </a:r>
            <a:endParaRPr lang="en-US" dirty="0"/>
          </a:p>
        </p:txBody>
      </p:sp>
      <p:sp>
        <p:nvSpPr>
          <p:cNvPr id="3" name="Content Placeholder 2"/>
          <p:cNvSpPr>
            <a:spLocks noGrp="1"/>
          </p:cNvSpPr>
          <p:nvPr>
            <p:ph sz="quarter" idx="1"/>
          </p:nvPr>
        </p:nvSpPr>
        <p:spPr>
          <a:xfrm>
            <a:off x="457200" y="1600200"/>
            <a:ext cx="7467600" cy="4953000"/>
          </a:xfrm>
        </p:spPr>
        <p:txBody>
          <a:bodyPr>
            <a:normAutofit/>
          </a:bodyPr>
          <a:lstStyle/>
          <a:p>
            <a:r>
              <a:rPr lang="fa-IR" sz="2800" b="1" dirty="0" smtClean="0"/>
              <a:t>مزایای هم بندی ستاره ای</a:t>
            </a:r>
          </a:p>
          <a:p>
            <a:pPr lvl="1"/>
            <a:r>
              <a:rPr lang="fa-IR" sz="2500" dirty="0" smtClean="0"/>
              <a:t> قطع شدن یک کابل بر روی بقیه شبکه تأثیری نمی گذارد مگر این که مربوط به سرویس دهنده باشد(در</a:t>
            </a:r>
            <a:r>
              <a:rPr lang="en-US" sz="2500" dirty="0" smtClean="0"/>
              <a:t>SB</a:t>
            </a:r>
            <a:r>
              <a:rPr lang="fa-IR" sz="2500" dirty="0" smtClean="0"/>
              <a:t>)</a:t>
            </a:r>
            <a:endParaRPr lang="en-US" sz="2500" dirty="0" smtClean="0"/>
          </a:p>
          <a:p>
            <a:pPr lvl="1"/>
            <a:r>
              <a:rPr lang="fa-IR" sz="2500" dirty="0" smtClean="0"/>
              <a:t> در صورت استفاده از سوئیچ، سیگنال ها فقط به رایانه مقصد ارسال می شوند نه تمام رایانه ها. </a:t>
            </a:r>
            <a:r>
              <a:rPr lang="fa-IR" sz="2500" dirty="0" smtClean="0">
                <a:sym typeface="Wingdings" pitchFamily="2" charset="2"/>
              </a:rPr>
              <a:t></a:t>
            </a:r>
            <a:r>
              <a:rPr lang="fa-IR" sz="2500" dirty="0" smtClean="0"/>
              <a:t>کاهش حجم ترافیک</a:t>
            </a:r>
          </a:p>
          <a:p>
            <a:pPr lvl="1"/>
            <a:r>
              <a:rPr lang="fa-IR" sz="2500" dirty="0" smtClean="0"/>
              <a:t> در صورت استفاده از سوئیچ، امکان تبادل اطلاعات دو به دو به صورت هم زمان است</a:t>
            </a:r>
          </a:p>
          <a:p>
            <a:pPr lvl="1"/>
            <a:r>
              <a:rPr lang="fa-IR" sz="2500" dirty="0" smtClean="0"/>
              <a:t> هزینه نگهداری و رفع عیب آن نسبت به هم بندی خطی پا یین تر است.</a:t>
            </a:r>
          </a:p>
          <a:p>
            <a:r>
              <a:rPr lang="fa-IR" sz="2800" b="1" dirty="0" smtClean="0"/>
              <a:t>معایب هم بندی ستاره ای</a:t>
            </a:r>
          </a:p>
          <a:p>
            <a:pPr lvl="1"/>
            <a:r>
              <a:rPr lang="fa-IR" sz="2500" dirty="0" smtClean="0"/>
              <a:t> اگر به هر دلیلی دستگاه مرکزی از کار بیفتد، کل شبکه از کار می افتد.</a:t>
            </a:r>
          </a:p>
          <a:p>
            <a:pPr lvl="1"/>
            <a:r>
              <a:rPr lang="fa-IR" sz="2500" dirty="0" smtClean="0"/>
              <a:t>مصرف کابل و هزینه پیاده سازی آن نسبت به هم بندی خطی بیشتر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هم بندی(</a:t>
            </a:r>
            <a:r>
              <a:rPr lang="en-US" b="1" dirty="0" smtClean="0"/>
              <a:t>Topology</a:t>
            </a:r>
            <a:r>
              <a:rPr lang="fa-IR" dirty="0" smtClean="0"/>
              <a:t>)</a:t>
            </a:r>
            <a:br>
              <a:rPr lang="fa-IR" dirty="0" smtClean="0"/>
            </a:br>
            <a:r>
              <a:rPr lang="fa-IR" b="1" dirty="0" smtClean="0"/>
              <a:t>ستاره ای</a:t>
            </a:r>
            <a:r>
              <a:rPr lang="fa-IR" dirty="0" smtClean="0"/>
              <a:t>(</a:t>
            </a:r>
            <a:r>
              <a:rPr lang="en-US" dirty="0" smtClean="0"/>
              <a:t>Star</a:t>
            </a:r>
            <a:r>
              <a:rPr lang="fa-IR" dirty="0" smtClean="0"/>
              <a:t>)</a:t>
            </a:r>
            <a:endParaRPr lang="en-US" dirty="0"/>
          </a:p>
        </p:txBody>
      </p:sp>
      <p:sp>
        <p:nvSpPr>
          <p:cNvPr id="3" name="Content Placeholder 2"/>
          <p:cNvSpPr>
            <a:spLocks noGrp="1"/>
          </p:cNvSpPr>
          <p:nvPr>
            <p:ph sz="quarter" idx="1"/>
          </p:nvPr>
        </p:nvSpPr>
        <p:spPr>
          <a:xfrm>
            <a:off x="457200" y="1600200"/>
            <a:ext cx="7467600" cy="4953000"/>
          </a:xfrm>
        </p:spPr>
        <p:txBody>
          <a:bodyPr>
            <a:normAutofit/>
          </a:bodyPr>
          <a:lstStyle/>
          <a:p>
            <a:r>
              <a:rPr lang="fa-IR" sz="2500" dirty="0" smtClean="0"/>
              <a:t>نکته: گفتیم دستگاه مرکزی از کار بیفتد، کل شبکه از کار می افتد.</a:t>
            </a:r>
          </a:p>
          <a:p>
            <a:r>
              <a:rPr lang="fa-IR" sz="2500" dirty="0" smtClean="0"/>
              <a:t>راهکارهای رفع این مشکل؟</a:t>
            </a:r>
          </a:p>
          <a:p>
            <a:pPr marL="822960" lvl="1" indent="-457200">
              <a:buFont typeface="+mj-lt"/>
              <a:buAutoNum type="arabicPeriod"/>
            </a:pPr>
            <a:r>
              <a:rPr lang="fa-IR" sz="2500" b="1" dirty="0" smtClean="0"/>
              <a:t>ایجاد امنیت برای هاب: </a:t>
            </a:r>
            <a:r>
              <a:rPr lang="fa-IR" sz="2500" dirty="0" smtClean="0"/>
              <a:t>هاب را از نظر فیزیکی در یک تابلوی مخصوص معروف به </a:t>
            </a:r>
            <a:r>
              <a:rPr lang="en-US" sz="2500" dirty="0" smtClean="0"/>
              <a:t>Rack </a:t>
            </a:r>
            <a:r>
              <a:rPr lang="fa-IR" sz="2500" dirty="0" smtClean="0"/>
              <a:t>نصب کرده و </a:t>
            </a:r>
            <a:r>
              <a:rPr lang="en-US" sz="2500" dirty="0" smtClean="0"/>
              <a:t>Rack </a:t>
            </a:r>
            <a:r>
              <a:rPr lang="fa-IR" sz="2500" dirty="0" smtClean="0"/>
              <a:t>را در یک مکان مطمئن و با شرایط محیطی مناسب قرار می دهند. </a:t>
            </a:r>
          </a:p>
          <a:p>
            <a:pPr marL="822960" lvl="1" indent="-457200">
              <a:buFont typeface="+mj-lt"/>
              <a:buAutoNum type="arabicPeriod"/>
            </a:pPr>
            <a:endParaRPr lang="fa-IR" sz="2500" dirty="0" smtClean="0"/>
          </a:p>
          <a:p>
            <a:pPr marL="822960" lvl="1" indent="-457200">
              <a:buFont typeface="+mj-lt"/>
              <a:buAutoNum type="arabicPeriod"/>
            </a:pPr>
            <a:r>
              <a:rPr lang="fa-IR" sz="2500" b="1" dirty="0" smtClean="0"/>
              <a:t>استفاده از چند هاب (تحمل خطا): </a:t>
            </a:r>
            <a:r>
              <a:rPr lang="fa-IR" sz="2500" dirty="0" smtClean="0"/>
              <a:t>در شبکه هایی که ضریب حساسیت آن ها بیشتر است، ترکیبی از دو یا چند سوئیچ را (درهم بندی </a:t>
            </a:r>
            <a:r>
              <a:rPr lang="en-US" sz="2500" dirty="0" smtClean="0"/>
              <a:t>Mesh </a:t>
            </a:r>
            <a:r>
              <a:rPr lang="fa-IR" sz="2500" dirty="0" smtClean="0"/>
              <a:t>)قرار داده و بدین ترتیب اگر یکی از سوئیچ ها از کار بیفتد، سوئیچ های دیگر بلافاصله وارد عمل شده و ترافیک از طریق آن ها به عبور خود ادامه می دهد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هم بندی(</a:t>
            </a:r>
            <a:r>
              <a:rPr lang="en-US" b="1" dirty="0" smtClean="0"/>
              <a:t>Topology</a:t>
            </a:r>
            <a:r>
              <a:rPr lang="fa-IR" dirty="0" smtClean="0"/>
              <a:t>)</a:t>
            </a:r>
            <a:br>
              <a:rPr lang="fa-IR" dirty="0" smtClean="0"/>
            </a:br>
            <a:r>
              <a:rPr lang="fa-IR" b="1" dirty="0" smtClean="0"/>
              <a:t>حلقوی</a:t>
            </a:r>
            <a:r>
              <a:rPr lang="fa-IR" dirty="0" smtClean="0"/>
              <a:t>(</a:t>
            </a:r>
            <a:r>
              <a:rPr lang="en-US" dirty="0" smtClean="0"/>
              <a:t>Ring</a:t>
            </a:r>
            <a:r>
              <a:rPr lang="fa-IR" dirty="0" smtClean="0"/>
              <a:t>)</a:t>
            </a:r>
            <a:endParaRPr lang="en-US" dirty="0"/>
          </a:p>
        </p:txBody>
      </p:sp>
      <p:sp>
        <p:nvSpPr>
          <p:cNvPr id="3" name="Content Placeholder 2"/>
          <p:cNvSpPr>
            <a:spLocks noGrp="1"/>
          </p:cNvSpPr>
          <p:nvPr>
            <p:ph sz="quarter" idx="1"/>
          </p:nvPr>
        </p:nvSpPr>
        <p:spPr>
          <a:xfrm>
            <a:off x="457200" y="1600200"/>
            <a:ext cx="7467600" cy="4953000"/>
          </a:xfrm>
        </p:spPr>
        <p:txBody>
          <a:bodyPr>
            <a:normAutofit/>
          </a:bodyPr>
          <a:lstStyle/>
          <a:p>
            <a:r>
              <a:rPr lang="fa-IR" sz="2900" b="1" dirty="0" smtClean="0"/>
              <a:t>جنبه منطقی؟</a:t>
            </a:r>
          </a:p>
          <a:p>
            <a:pPr lvl="1"/>
            <a:r>
              <a:rPr lang="fa-IR" sz="2500" dirty="0" smtClean="0"/>
              <a:t>هر رایانه به صورت منطقی به رایانه مجاور خود متصل می باشد و آخرین رایانه نیز به اولین رایانه متصل می باشد و رایانه ها تشکیل یک حلقه را می دهند ، </a:t>
            </a:r>
          </a:p>
          <a:p>
            <a:r>
              <a:rPr lang="fa-IR" sz="2800" b="1" dirty="0" smtClean="0"/>
              <a:t>جنبه ظاهری یا فیزیکی ؟</a:t>
            </a:r>
          </a:p>
          <a:p>
            <a:pPr lvl="1"/>
            <a:r>
              <a:rPr lang="fa-IR" sz="2500" dirty="0" smtClean="0"/>
              <a:t>در عمل برای اتصال حلقه ای رایانه ها از یک دستگاه مرکزی به نام </a:t>
            </a:r>
            <a:r>
              <a:rPr lang="en-US" sz="2500" dirty="0" smtClean="0"/>
              <a:t>MAU </a:t>
            </a:r>
            <a:r>
              <a:rPr lang="fa-IR" sz="2500" dirty="0" smtClean="0"/>
              <a:t>(</a:t>
            </a:r>
            <a:r>
              <a:rPr lang="en-US" sz="2500" dirty="0" smtClean="0"/>
              <a:t> </a:t>
            </a:r>
            <a:r>
              <a:rPr lang="fa-IR" sz="2500" dirty="0" smtClean="0"/>
              <a:t>واحد دسترسی چندگانه ) استفاده می شود و تمام رایانه ها با یک کابل به </a:t>
            </a:r>
            <a:r>
              <a:rPr lang="en-US" sz="2500" dirty="0" smtClean="0"/>
              <a:t>MAU </a:t>
            </a:r>
            <a:r>
              <a:rPr lang="fa-IR" sz="2500" dirty="0" smtClean="0"/>
              <a:t>متصل می شوند ( مانند هم بندی ستاره ای )</a:t>
            </a:r>
          </a:p>
          <a:p>
            <a:pPr lvl="1"/>
            <a:r>
              <a:rPr lang="pt-BR" sz="2500" dirty="0" smtClean="0"/>
              <a:t>Multi Access</a:t>
            </a:r>
            <a:r>
              <a:rPr lang="en-US" sz="2500" dirty="0" smtClean="0"/>
              <a:t> </a:t>
            </a:r>
            <a:r>
              <a:rPr lang="pt-BR" sz="2500" dirty="0" smtClean="0"/>
              <a:t>Unit) MAU</a:t>
            </a:r>
            <a:r>
              <a:rPr lang="fa-IR" sz="2500" dirty="0" smtClean="0"/>
              <a:t> </a:t>
            </a:r>
            <a:r>
              <a:rPr lang="pt-BR" sz="2500" dirty="0" smtClean="0"/>
              <a:t>( </a:t>
            </a:r>
            <a:endParaRPr lang="fa-IR" sz="2500" dirty="0" smtClean="0"/>
          </a:p>
        </p:txBody>
      </p:sp>
      <p:pic>
        <p:nvPicPr>
          <p:cNvPr id="6146" name="Picture 2"/>
          <p:cNvPicPr>
            <a:picLocks noChangeAspect="1" noChangeArrowheads="1"/>
          </p:cNvPicPr>
          <p:nvPr/>
        </p:nvPicPr>
        <p:blipFill>
          <a:blip r:embed="rId2" cstate="print"/>
          <a:srcRect/>
          <a:stretch>
            <a:fillRect/>
          </a:stretch>
        </p:blipFill>
        <p:spPr bwMode="auto">
          <a:xfrm>
            <a:off x="228600" y="5000625"/>
            <a:ext cx="2657707" cy="18573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3" presetClass="entr" presetSubtype="16" fill="hold" nodeType="withEffect">
                                  <p:stCondLst>
                                    <p:cond delay="0"/>
                                  </p:stCondLst>
                                  <p:childTnLst>
                                    <p:set>
                                      <p:cBhvr>
                                        <p:cTn id="15" dur="1" fill="hold">
                                          <p:stCondLst>
                                            <p:cond delay="0"/>
                                          </p:stCondLst>
                                        </p:cTn>
                                        <p:tgtEl>
                                          <p:spTgt spid="6146"/>
                                        </p:tgtEl>
                                        <p:attrNameLst>
                                          <p:attrName>style.visibility</p:attrName>
                                        </p:attrNameLst>
                                      </p:cBhvr>
                                      <p:to>
                                        <p:strVal val="visible"/>
                                      </p:to>
                                    </p:set>
                                    <p:anim calcmode="lin" valueType="num">
                                      <p:cBhvr>
                                        <p:cTn id="16" dur="500" fill="hold"/>
                                        <p:tgtEl>
                                          <p:spTgt spid="6146"/>
                                        </p:tgtEl>
                                        <p:attrNameLst>
                                          <p:attrName>ppt_w</p:attrName>
                                        </p:attrNameLst>
                                      </p:cBhvr>
                                      <p:tavLst>
                                        <p:tav tm="0">
                                          <p:val>
                                            <p:fltVal val="0"/>
                                          </p:val>
                                        </p:tav>
                                        <p:tav tm="100000">
                                          <p:val>
                                            <p:strVal val="#ppt_w"/>
                                          </p:val>
                                        </p:tav>
                                      </p:tavLst>
                                    </p:anim>
                                    <p:anim calcmode="lin" valueType="num">
                                      <p:cBhvr>
                                        <p:cTn id="17"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هم بندی(</a:t>
            </a:r>
            <a:r>
              <a:rPr lang="en-US" b="1" dirty="0" smtClean="0"/>
              <a:t>Topology</a:t>
            </a:r>
            <a:r>
              <a:rPr lang="fa-IR" dirty="0" smtClean="0"/>
              <a:t>)</a:t>
            </a:r>
            <a:br>
              <a:rPr lang="fa-IR" dirty="0" smtClean="0"/>
            </a:br>
            <a:r>
              <a:rPr lang="fa-IR" b="1" dirty="0" smtClean="0"/>
              <a:t>حلقوی</a:t>
            </a:r>
            <a:r>
              <a:rPr lang="fa-IR" dirty="0" smtClean="0"/>
              <a:t>(</a:t>
            </a:r>
            <a:r>
              <a:rPr lang="en-US" dirty="0" smtClean="0"/>
              <a:t>Ring</a:t>
            </a:r>
            <a:r>
              <a:rPr lang="fa-IR" dirty="0" smtClean="0"/>
              <a:t>)</a:t>
            </a:r>
            <a:endParaRPr lang="en-US" dirty="0"/>
          </a:p>
        </p:txBody>
      </p:sp>
      <p:sp>
        <p:nvSpPr>
          <p:cNvPr id="3" name="Content Placeholder 2"/>
          <p:cNvSpPr>
            <a:spLocks noGrp="1"/>
          </p:cNvSpPr>
          <p:nvPr>
            <p:ph sz="quarter" idx="1"/>
          </p:nvPr>
        </p:nvSpPr>
        <p:spPr>
          <a:xfrm>
            <a:off x="457200" y="1600200"/>
            <a:ext cx="7467600" cy="4953000"/>
          </a:xfrm>
        </p:spPr>
        <p:txBody>
          <a:bodyPr>
            <a:normAutofit/>
          </a:bodyPr>
          <a:lstStyle/>
          <a:p>
            <a:r>
              <a:rPr lang="fa-IR" sz="2800" dirty="0" smtClean="0"/>
              <a:t>(</a:t>
            </a:r>
            <a:r>
              <a:rPr lang="en-US" sz="2800" dirty="0" smtClean="0"/>
              <a:t>Token Passing</a:t>
            </a:r>
            <a:r>
              <a:rPr lang="fa-IR" sz="2800" dirty="0" smtClean="0"/>
              <a:t>)</a:t>
            </a:r>
            <a:r>
              <a:rPr lang="en-US" sz="2800" dirty="0" smtClean="0"/>
              <a:t>Token Ring</a:t>
            </a:r>
            <a:endParaRPr lang="fa-IR" sz="2800" dirty="0" smtClean="0"/>
          </a:p>
          <a:p>
            <a:pPr lvl="1"/>
            <a:r>
              <a:rPr lang="fa-IR" sz="2500" dirty="0" smtClean="0"/>
              <a:t>نام شبکه های طراحی شده با هم بندی حلقه ای، چرا؟</a:t>
            </a:r>
          </a:p>
          <a:p>
            <a:pPr lvl="1"/>
            <a:r>
              <a:rPr lang="fa-IR" sz="2500" dirty="0" smtClean="0"/>
              <a:t>زیرا انتقال اطلاعات در این شبکه ها بر اساس گردش یک بسته مخصوص به نام </a:t>
            </a:r>
            <a:r>
              <a:rPr lang="en-US" sz="2500" dirty="0" smtClean="0"/>
              <a:t>Token</a:t>
            </a:r>
            <a:r>
              <a:rPr lang="fa-IR" sz="2500" dirty="0" smtClean="0"/>
              <a:t> می باشد.</a:t>
            </a:r>
          </a:p>
          <a:p>
            <a:pPr lvl="1"/>
            <a:endParaRPr lang="fa-IR" sz="2500" dirty="0" smtClean="0"/>
          </a:p>
          <a:p>
            <a:r>
              <a:rPr lang="fa-IR" sz="2800" dirty="0" smtClean="0"/>
              <a:t>از نظر نحوه گردش </a:t>
            </a:r>
            <a:r>
              <a:rPr lang="en-US" sz="2800" dirty="0" smtClean="0"/>
              <a:t>Token </a:t>
            </a:r>
            <a:r>
              <a:rPr lang="fa-IR" sz="2800" dirty="0" smtClean="0"/>
              <a:t>دو نوع هم بندی حلقوی وجود دارد:</a:t>
            </a:r>
          </a:p>
          <a:p>
            <a:pPr marL="822960" lvl="1" indent="-457200">
              <a:buFont typeface="+mj-lt"/>
              <a:buAutoNum type="arabicPeriod"/>
            </a:pPr>
            <a:r>
              <a:rPr lang="fa-IR" sz="2500" dirty="0" smtClean="0"/>
              <a:t>هم بندی حلقوی یک طرفه:</a:t>
            </a:r>
          </a:p>
          <a:p>
            <a:pPr marL="1097280" lvl="2" indent="-457200"/>
            <a:r>
              <a:rPr lang="en-US" sz="2200" dirty="0" smtClean="0"/>
              <a:t>Token </a:t>
            </a:r>
            <a:r>
              <a:rPr lang="fa-IR" sz="2200" dirty="0" smtClean="0"/>
              <a:t>ها فقط در یک جهت حرکت می کنند.</a:t>
            </a:r>
          </a:p>
          <a:p>
            <a:pPr marL="822960" lvl="1" indent="-457200">
              <a:buFont typeface="+mj-lt"/>
              <a:buAutoNum type="arabicPeriod"/>
            </a:pPr>
            <a:r>
              <a:rPr lang="fa-IR" sz="2500" dirty="0" smtClean="0"/>
              <a:t>هم بندی حلقوی دو طرفه:</a:t>
            </a:r>
          </a:p>
          <a:p>
            <a:pPr marL="1097280" lvl="2" indent="-457200"/>
            <a:r>
              <a:rPr lang="en-US" sz="2200" dirty="0" smtClean="0"/>
              <a:t>Token </a:t>
            </a:r>
            <a:r>
              <a:rPr lang="fa-IR" sz="2200" dirty="0" smtClean="0"/>
              <a:t>ها در هر دو جهت حرکت می کنند.</a:t>
            </a:r>
          </a:p>
          <a:p>
            <a:pPr marL="1097280" lvl="2" indent="-457200"/>
            <a:r>
              <a:rPr lang="fa-IR" sz="2200" dirty="0" smtClean="0"/>
              <a:t>در واقع </a:t>
            </a:r>
            <a:r>
              <a:rPr lang="fa-IR" sz="2200" dirty="0" smtClean="0">
                <a:solidFill>
                  <a:srgbClr val="FF0000"/>
                </a:solidFill>
              </a:rPr>
              <a:t>نوع ناقص هم بندی </a:t>
            </a:r>
            <a:r>
              <a:rPr lang="en-US" sz="2200" dirty="0" smtClean="0">
                <a:solidFill>
                  <a:srgbClr val="FF0000"/>
                </a:solidFill>
              </a:rPr>
              <a:t>Mesh </a:t>
            </a:r>
            <a:r>
              <a:rPr lang="fa-IR" sz="2200" dirty="0" smtClean="0"/>
              <a:t>می باشد.</a:t>
            </a:r>
          </a:p>
        </p:txBody>
      </p:sp>
      <p:pic>
        <p:nvPicPr>
          <p:cNvPr id="4" name="Picture 2"/>
          <p:cNvPicPr>
            <a:picLocks noChangeAspect="1" noChangeArrowheads="1"/>
          </p:cNvPicPr>
          <p:nvPr/>
        </p:nvPicPr>
        <p:blipFill>
          <a:blip r:embed="rId2" cstate="print"/>
          <a:srcRect/>
          <a:stretch>
            <a:fillRect/>
          </a:stretch>
        </p:blipFill>
        <p:spPr bwMode="auto">
          <a:xfrm>
            <a:off x="152400" y="4298224"/>
            <a:ext cx="1447800" cy="1416776"/>
          </a:xfrm>
          <a:prstGeom prst="rect">
            <a:avLst/>
          </a:prstGeom>
          <a:noFill/>
          <a:ln w="9525">
            <a:noFill/>
            <a:miter lim="800000"/>
            <a:headEnd/>
            <a:tailEnd/>
          </a:ln>
          <a:effectLst/>
        </p:spPr>
      </p:pic>
      <p:pic>
        <p:nvPicPr>
          <p:cNvPr id="5" name="Picture 3"/>
          <p:cNvPicPr>
            <a:picLocks noChangeAspect="1" noChangeArrowheads="1"/>
          </p:cNvPicPr>
          <p:nvPr/>
        </p:nvPicPr>
        <p:blipFill>
          <a:blip r:embed="rId3" cstate="print"/>
          <a:srcRect/>
          <a:stretch>
            <a:fillRect/>
          </a:stretch>
        </p:blipFill>
        <p:spPr bwMode="auto">
          <a:xfrm>
            <a:off x="152400" y="5638800"/>
            <a:ext cx="1371600" cy="127204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3"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5"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5"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5"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5"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6"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7"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8"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9"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0"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1" dur="1000" decel="50000">
                                          <p:stCondLst>
                                            <p:cond delay="0"/>
                                          </p:stCondLst>
                                        </p:cTn>
                                        <p:tgtEl>
                                          <p:spTgt spid="3">
                                            <p:txEl>
                                              <p:pRg st="5" end="5"/>
                                            </p:txEl>
                                          </p:spTgt>
                                        </p:tgtEl>
                                      </p:cBhvr>
                                    </p:animEffect>
                                  </p:childTnLst>
                                </p:cTn>
                              </p:par>
                              <p:par>
                                <p:cTn id="62" presetID="25" presetClass="entr" presetSubtype="0" fill="hold" grpId="0" nodeType="with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 calcmode="lin" valueType="num">
                                      <p:cBhvr>
                                        <p:cTn id="64"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5"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6"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67"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8"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69"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0"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1" dur="1000" decel="50000">
                                          <p:stCondLst>
                                            <p:cond delay="0"/>
                                          </p:stCondLst>
                                        </p:cTn>
                                        <p:tgtEl>
                                          <p:spTgt spid="3">
                                            <p:txEl>
                                              <p:pRg st="6" end="6"/>
                                            </p:txEl>
                                          </p:spTgt>
                                        </p:tgtEl>
                                      </p:cBhvr>
                                    </p:animEffect>
                                  </p:childTnLst>
                                </p:cTn>
                              </p:par>
                              <p:par>
                                <p:cTn id="72" presetID="23" presetClass="entr" presetSubtype="16" fill="hold" nodeType="withEffect">
                                  <p:stCondLst>
                                    <p:cond delay="0"/>
                                  </p:stCondLst>
                                  <p:childTnLst>
                                    <p:set>
                                      <p:cBhvr>
                                        <p:cTn id="73" dur="1" fill="hold">
                                          <p:stCondLst>
                                            <p:cond delay="0"/>
                                          </p:stCondLst>
                                        </p:cTn>
                                        <p:tgtEl>
                                          <p:spTgt spid="4"/>
                                        </p:tgtEl>
                                        <p:attrNameLst>
                                          <p:attrName>style.visibility</p:attrName>
                                        </p:attrNameLst>
                                      </p:cBhvr>
                                      <p:to>
                                        <p:strVal val="visible"/>
                                      </p:to>
                                    </p:set>
                                    <p:anim calcmode="lin" valueType="num">
                                      <p:cBhvr>
                                        <p:cTn id="74" dur="500" fill="hold"/>
                                        <p:tgtEl>
                                          <p:spTgt spid="4"/>
                                        </p:tgtEl>
                                        <p:attrNameLst>
                                          <p:attrName>ppt_w</p:attrName>
                                        </p:attrNameLst>
                                      </p:cBhvr>
                                      <p:tavLst>
                                        <p:tav tm="0">
                                          <p:val>
                                            <p:fltVal val="0"/>
                                          </p:val>
                                        </p:tav>
                                        <p:tav tm="100000">
                                          <p:val>
                                            <p:strVal val="#ppt_w"/>
                                          </p:val>
                                        </p:tav>
                                      </p:tavLst>
                                    </p:anim>
                                    <p:anim calcmode="lin" valueType="num">
                                      <p:cBhvr>
                                        <p:cTn id="75"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76" fill="hold">
                      <p:stCondLst>
                        <p:cond delay="indefinite"/>
                      </p:stCondLst>
                      <p:childTnLst>
                        <p:par>
                          <p:cTn id="77" fill="hold">
                            <p:stCondLst>
                              <p:cond delay="0"/>
                            </p:stCondLst>
                            <p:childTnLst>
                              <p:par>
                                <p:cTn id="78" presetID="25" presetClass="entr" presetSubtype="0" fill="hold" grpId="0" nodeType="click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anim calcmode="lin" valueType="num">
                                      <p:cBhvr>
                                        <p:cTn id="80"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1"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2"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3"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4"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5"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6"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7" dur="1000" decel="50000">
                                          <p:stCondLst>
                                            <p:cond delay="0"/>
                                          </p:stCondLst>
                                        </p:cTn>
                                        <p:tgtEl>
                                          <p:spTgt spid="3">
                                            <p:txEl>
                                              <p:pRg st="7" end="7"/>
                                            </p:txEl>
                                          </p:spTgt>
                                        </p:tgtEl>
                                      </p:cBhvr>
                                    </p:animEffect>
                                  </p:childTnLst>
                                </p:cTn>
                              </p:par>
                              <p:par>
                                <p:cTn id="88" presetID="25" presetClass="entr" presetSubtype="0" fill="hold" grpId="0" nodeType="withEffect">
                                  <p:stCondLst>
                                    <p:cond delay="0"/>
                                  </p:stCondLst>
                                  <p:childTnLst>
                                    <p:set>
                                      <p:cBhvr>
                                        <p:cTn id="89" dur="1" fill="hold">
                                          <p:stCondLst>
                                            <p:cond delay="0"/>
                                          </p:stCondLst>
                                        </p:cTn>
                                        <p:tgtEl>
                                          <p:spTgt spid="3">
                                            <p:txEl>
                                              <p:pRg st="8" end="8"/>
                                            </p:txEl>
                                          </p:spTgt>
                                        </p:tgtEl>
                                        <p:attrNameLst>
                                          <p:attrName>style.visibility</p:attrName>
                                        </p:attrNameLst>
                                      </p:cBhvr>
                                      <p:to>
                                        <p:strVal val="visible"/>
                                      </p:to>
                                    </p:set>
                                    <p:anim calcmode="lin" valueType="num">
                                      <p:cBhvr>
                                        <p:cTn id="90"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91"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92"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93"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94"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95"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96"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97" dur="1000" decel="50000">
                                          <p:stCondLst>
                                            <p:cond delay="0"/>
                                          </p:stCondLst>
                                        </p:cTn>
                                        <p:tgtEl>
                                          <p:spTgt spid="3">
                                            <p:txEl>
                                              <p:pRg st="8" end="8"/>
                                            </p:txEl>
                                          </p:spTgt>
                                        </p:tgtEl>
                                      </p:cBhvr>
                                    </p:animEffect>
                                  </p:childTnLst>
                                </p:cTn>
                              </p:par>
                              <p:par>
                                <p:cTn id="98" presetID="25" presetClass="entr" presetSubtype="0" fill="hold" grpId="0" nodeType="withEffect">
                                  <p:stCondLst>
                                    <p:cond delay="0"/>
                                  </p:stCondLst>
                                  <p:childTnLst>
                                    <p:set>
                                      <p:cBhvr>
                                        <p:cTn id="99" dur="1" fill="hold">
                                          <p:stCondLst>
                                            <p:cond delay="0"/>
                                          </p:stCondLst>
                                        </p:cTn>
                                        <p:tgtEl>
                                          <p:spTgt spid="3">
                                            <p:txEl>
                                              <p:pRg st="9" end="9"/>
                                            </p:txEl>
                                          </p:spTgt>
                                        </p:tgtEl>
                                        <p:attrNameLst>
                                          <p:attrName>style.visibility</p:attrName>
                                        </p:attrNameLst>
                                      </p:cBhvr>
                                      <p:to>
                                        <p:strVal val="visible"/>
                                      </p:to>
                                    </p:set>
                                    <p:anim calcmode="lin" valueType="num">
                                      <p:cBhvr>
                                        <p:cTn id="100"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101"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102"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103"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104"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105"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106"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107" dur="1000" decel="50000">
                                          <p:stCondLst>
                                            <p:cond delay="0"/>
                                          </p:stCondLst>
                                        </p:cTn>
                                        <p:tgtEl>
                                          <p:spTgt spid="3">
                                            <p:txEl>
                                              <p:pRg st="9" end="9"/>
                                            </p:txEl>
                                          </p:spTgt>
                                        </p:tgtEl>
                                      </p:cBhvr>
                                    </p:animEffect>
                                  </p:childTnLst>
                                </p:cTn>
                              </p:par>
                              <p:par>
                                <p:cTn id="108" presetID="23" presetClass="entr" presetSubtype="16" fill="hold" nodeType="withEffect">
                                  <p:stCondLst>
                                    <p:cond delay="0"/>
                                  </p:stCondLst>
                                  <p:childTnLst>
                                    <p:set>
                                      <p:cBhvr>
                                        <p:cTn id="109" dur="1" fill="hold">
                                          <p:stCondLst>
                                            <p:cond delay="0"/>
                                          </p:stCondLst>
                                        </p:cTn>
                                        <p:tgtEl>
                                          <p:spTgt spid="5"/>
                                        </p:tgtEl>
                                        <p:attrNameLst>
                                          <p:attrName>style.visibility</p:attrName>
                                        </p:attrNameLst>
                                      </p:cBhvr>
                                      <p:to>
                                        <p:strVal val="visible"/>
                                      </p:to>
                                    </p:set>
                                    <p:anim calcmode="lin" valueType="num">
                                      <p:cBhvr>
                                        <p:cTn id="110" dur="500" fill="hold"/>
                                        <p:tgtEl>
                                          <p:spTgt spid="5"/>
                                        </p:tgtEl>
                                        <p:attrNameLst>
                                          <p:attrName>ppt_w</p:attrName>
                                        </p:attrNameLst>
                                      </p:cBhvr>
                                      <p:tavLst>
                                        <p:tav tm="0">
                                          <p:val>
                                            <p:fltVal val="0"/>
                                          </p:val>
                                        </p:tav>
                                        <p:tav tm="100000">
                                          <p:val>
                                            <p:strVal val="#ppt_w"/>
                                          </p:val>
                                        </p:tav>
                                      </p:tavLst>
                                    </p:anim>
                                    <p:anim calcmode="lin" valueType="num">
                                      <p:cBhvr>
                                        <p:cTn id="111"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هم بندی(</a:t>
            </a:r>
            <a:r>
              <a:rPr lang="en-US" b="1" dirty="0" smtClean="0"/>
              <a:t>Topology</a:t>
            </a:r>
            <a:r>
              <a:rPr lang="fa-IR" dirty="0" smtClean="0"/>
              <a:t>)</a:t>
            </a:r>
            <a:br>
              <a:rPr lang="fa-IR" dirty="0" smtClean="0"/>
            </a:br>
            <a:r>
              <a:rPr lang="fa-IR" b="1" dirty="0" smtClean="0"/>
              <a:t>حلقوی</a:t>
            </a:r>
            <a:r>
              <a:rPr lang="fa-IR" dirty="0" smtClean="0"/>
              <a:t>(</a:t>
            </a:r>
            <a:r>
              <a:rPr lang="en-US" dirty="0" smtClean="0"/>
              <a:t>Ring</a:t>
            </a:r>
            <a:r>
              <a:rPr lang="fa-IR" dirty="0" smtClean="0"/>
              <a:t>)</a:t>
            </a:r>
            <a:endParaRPr lang="en-US" dirty="0"/>
          </a:p>
        </p:txBody>
      </p:sp>
      <p:sp>
        <p:nvSpPr>
          <p:cNvPr id="3" name="Content Placeholder 2"/>
          <p:cNvSpPr>
            <a:spLocks noGrp="1"/>
          </p:cNvSpPr>
          <p:nvPr>
            <p:ph sz="quarter" idx="1"/>
          </p:nvPr>
        </p:nvSpPr>
        <p:spPr>
          <a:xfrm>
            <a:off x="457200" y="1600200"/>
            <a:ext cx="7467600" cy="4953000"/>
          </a:xfrm>
        </p:spPr>
        <p:txBody>
          <a:bodyPr>
            <a:normAutofit/>
          </a:bodyPr>
          <a:lstStyle/>
          <a:p>
            <a:pPr marL="274320" lvl="1">
              <a:spcBef>
                <a:spcPts val="600"/>
              </a:spcBef>
              <a:buSzPct val="70000"/>
              <a:buFont typeface="Wingdings"/>
              <a:buChar char=""/>
            </a:pPr>
            <a:r>
              <a:rPr lang="fa-IR" sz="2500" dirty="0" smtClean="0"/>
              <a:t>قانون گردش اطلاعات در حلقه های یک طرفه :</a:t>
            </a:r>
          </a:p>
          <a:p>
            <a:pPr marL="731520" lvl="2" indent="-457200">
              <a:spcBef>
                <a:spcPts val="600"/>
              </a:spcBef>
              <a:buSzPct val="70000"/>
              <a:buFont typeface="+mj-lt"/>
              <a:buAutoNum type="arabicPeriod"/>
            </a:pPr>
            <a:r>
              <a:rPr lang="fa-IR" sz="2200" dirty="0" smtClean="0"/>
              <a:t>هر </a:t>
            </a:r>
            <a:r>
              <a:rPr lang="fa-IR" sz="2500" dirty="0" smtClean="0"/>
              <a:t>اطلاعاتی که از یک سیستم خارج می شود باید دور زده و سرجای اول خود برگردد</a:t>
            </a:r>
          </a:p>
          <a:p>
            <a:pPr marL="788670" lvl="2" indent="-514350">
              <a:spcBef>
                <a:spcPts val="600"/>
              </a:spcBef>
              <a:buSzPct val="70000"/>
              <a:buFont typeface="+mj-lt"/>
              <a:buAutoNum type="arabicPeriod"/>
            </a:pPr>
            <a:r>
              <a:rPr lang="fa-IR" sz="2500" dirty="0" smtClean="0"/>
              <a:t>همه سیستم ها باید قادر به تبادل اطلاعات باشند. </a:t>
            </a:r>
          </a:p>
          <a:p>
            <a:pPr marL="788670" lvl="2" indent="-514350">
              <a:spcBef>
                <a:spcPts val="600"/>
              </a:spcBef>
              <a:buSzPct val="70000"/>
              <a:buFont typeface="+mj-lt"/>
              <a:buAutoNum type="arabicPeriod"/>
            </a:pPr>
            <a:endParaRPr lang="fa-IR" sz="2500" dirty="0" smtClean="0"/>
          </a:p>
          <a:p>
            <a:pPr marL="274320" lvl="1">
              <a:spcBef>
                <a:spcPts val="600"/>
              </a:spcBef>
              <a:buSzPct val="70000"/>
              <a:buFont typeface="Wingdings"/>
              <a:buChar char=""/>
            </a:pPr>
            <a:r>
              <a:rPr lang="fa-IR" sz="2500" dirty="0" smtClean="0"/>
              <a:t>مثال: اگر حدفاصل بین </a:t>
            </a:r>
            <a:r>
              <a:rPr lang="en-US" sz="2500" dirty="0" smtClean="0"/>
              <a:t>A </a:t>
            </a:r>
            <a:r>
              <a:rPr lang="fa-IR" sz="2500" dirty="0" smtClean="0"/>
              <a:t>و </a:t>
            </a:r>
            <a:r>
              <a:rPr lang="en-US" sz="2500" dirty="0" smtClean="0"/>
              <a:t>B </a:t>
            </a:r>
            <a:r>
              <a:rPr lang="fa-IR" sz="2500" dirty="0" smtClean="0"/>
              <a:t>قطع شود </a:t>
            </a:r>
          </a:p>
          <a:p>
            <a:pPr marL="548640" lvl="2">
              <a:spcBef>
                <a:spcPts val="600"/>
              </a:spcBef>
              <a:buSzPct val="70000"/>
            </a:pPr>
            <a:r>
              <a:rPr lang="fa-IR" sz="2200" dirty="0" smtClean="0"/>
              <a:t>کل شبکه از کار می افتد</a:t>
            </a:r>
          </a:p>
        </p:txBody>
      </p:sp>
      <p:pic>
        <p:nvPicPr>
          <p:cNvPr id="6" name="Picture 2"/>
          <p:cNvPicPr>
            <a:picLocks noChangeAspect="1" noChangeArrowheads="1"/>
          </p:cNvPicPr>
          <p:nvPr/>
        </p:nvPicPr>
        <p:blipFill>
          <a:blip r:embed="rId2" cstate="print"/>
          <a:srcRect/>
          <a:stretch>
            <a:fillRect/>
          </a:stretch>
        </p:blipFill>
        <p:spPr bwMode="auto">
          <a:xfrm>
            <a:off x="228600" y="3466556"/>
            <a:ext cx="3465709" cy="339144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3" presetClass="entr" presetSubtype="16"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هم بندی(</a:t>
            </a:r>
            <a:r>
              <a:rPr lang="en-US" b="1" dirty="0" smtClean="0"/>
              <a:t>Topology</a:t>
            </a:r>
            <a:r>
              <a:rPr lang="fa-IR" dirty="0" smtClean="0"/>
              <a:t>)</a:t>
            </a:r>
            <a:br>
              <a:rPr lang="fa-IR" dirty="0" smtClean="0"/>
            </a:br>
            <a:r>
              <a:rPr lang="fa-IR" b="1" dirty="0" smtClean="0"/>
              <a:t>حلقوی</a:t>
            </a:r>
            <a:r>
              <a:rPr lang="fa-IR" dirty="0" smtClean="0"/>
              <a:t>(</a:t>
            </a:r>
            <a:r>
              <a:rPr lang="en-US" dirty="0" smtClean="0"/>
              <a:t>Ring</a:t>
            </a:r>
            <a:r>
              <a:rPr lang="fa-IR" dirty="0" smtClean="0"/>
              <a:t>)</a:t>
            </a:r>
            <a:endParaRPr lang="en-US" dirty="0"/>
          </a:p>
        </p:txBody>
      </p:sp>
      <p:sp>
        <p:nvSpPr>
          <p:cNvPr id="3" name="Content Placeholder 2"/>
          <p:cNvSpPr>
            <a:spLocks noGrp="1"/>
          </p:cNvSpPr>
          <p:nvPr>
            <p:ph sz="quarter" idx="1"/>
          </p:nvPr>
        </p:nvSpPr>
        <p:spPr>
          <a:xfrm>
            <a:off x="457200" y="1600200"/>
            <a:ext cx="7467600" cy="4953000"/>
          </a:xfrm>
        </p:spPr>
        <p:txBody>
          <a:bodyPr>
            <a:normAutofit/>
          </a:bodyPr>
          <a:lstStyle/>
          <a:p>
            <a:r>
              <a:rPr lang="fa-IR" sz="2800" b="1" dirty="0" smtClean="0"/>
              <a:t>چرا شبکه حلقوی دو طرفه نوعی مش ناقص است؟</a:t>
            </a:r>
          </a:p>
          <a:p>
            <a:pPr lvl="1"/>
            <a:r>
              <a:rPr lang="fa-IR" sz="2500" dirty="0" smtClean="0"/>
              <a:t>چنانچه قطرهای یک مش کامل را حذف کنیم شکل حاصله یک مش ناقص خواهد شد که همان شبکه حلقوی دو طرفه است.</a:t>
            </a:r>
          </a:p>
        </p:txBody>
      </p:sp>
      <p:pic>
        <p:nvPicPr>
          <p:cNvPr id="4" name="Picture 2"/>
          <p:cNvPicPr>
            <a:picLocks noChangeAspect="1" noChangeArrowheads="1"/>
          </p:cNvPicPr>
          <p:nvPr/>
        </p:nvPicPr>
        <p:blipFill>
          <a:blip r:embed="rId2" cstate="print"/>
          <a:srcRect/>
          <a:stretch>
            <a:fillRect/>
          </a:stretch>
        </p:blipFill>
        <p:spPr bwMode="auto">
          <a:xfrm>
            <a:off x="609600" y="3352800"/>
            <a:ext cx="3481826" cy="28956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3" presetClass="entr" presetSubtype="16"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هم بندی(</a:t>
            </a:r>
            <a:r>
              <a:rPr lang="en-US" b="1" dirty="0" smtClean="0"/>
              <a:t>Topology</a:t>
            </a:r>
            <a:r>
              <a:rPr lang="fa-IR" dirty="0" smtClean="0"/>
              <a:t>)</a:t>
            </a:r>
            <a:br>
              <a:rPr lang="fa-IR" dirty="0" smtClean="0"/>
            </a:br>
            <a:r>
              <a:rPr lang="fa-IR" b="1" dirty="0" smtClean="0"/>
              <a:t>حلقوی</a:t>
            </a:r>
            <a:r>
              <a:rPr lang="fa-IR" dirty="0" smtClean="0"/>
              <a:t>(</a:t>
            </a:r>
            <a:r>
              <a:rPr lang="en-US" dirty="0" smtClean="0"/>
              <a:t>Ring</a:t>
            </a:r>
            <a:r>
              <a:rPr lang="fa-IR" dirty="0" smtClean="0"/>
              <a:t>)</a:t>
            </a:r>
            <a:endParaRPr lang="en-US" dirty="0"/>
          </a:p>
        </p:txBody>
      </p:sp>
      <p:sp>
        <p:nvSpPr>
          <p:cNvPr id="3" name="Content Placeholder 2"/>
          <p:cNvSpPr>
            <a:spLocks noGrp="1"/>
          </p:cNvSpPr>
          <p:nvPr>
            <p:ph sz="quarter" idx="1"/>
          </p:nvPr>
        </p:nvSpPr>
        <p:spPr>
          <a:xfrm>
            <a:off x="457200" y="1600200"/>
            <a:ext cx="7467600" cy="4953000"/>
          </a:xfrm>
        </p:spPr>
        <p:txBody>
          <a:bodyPr>
            <a:normAutofit/>
          </a:bodyPr>
          <a:lstStyle/>
          <a:p>
            <a:r>
              <a:rPr lang="fa-IR" sz="2800" dirty="0" smtClean="0"/>
              <a:t>جهت اتصال دو شبکه حلقوی باید</a:t>
            </a:r>
          </a:p>
          <a:p>
            <a:pPr lvl="1"/>
            <a:r>
              <a:rPr lang="fa-IR" sz="2500" dirty="0" smtClean="0"/>
              <a:t> </a:t>
            </a:r>
            <a:r>
              <a:rPr lang="en-US" sz="2500" dirty="0" smtClean="0"/>
              <a:t>RO</a:t>
            </a:r>
            <a:r>
              <a:rPr lang="fa-IR" sz="2500" dirty="0" smtClean="0"/>
              <a:t>(</a:t>
            </a:r>
            <a:r>
              <a:rPr lang="en-US" sz="2500" dirty="0" smtClean="0"/>
              <a:t>Ring out</a:t>
            </a:r>
            <a:r>
              <a:rPr lang="fa-IR" sz="2500" dirty="0" smtClean="0"/>
              <a:t>)سوئیچ اول ، به </a:t>
            </a:r>
            <a:r>
              <a:rPr lang="en-US" sz="2500" dirty="0" smtClean="0"/>
              <a:t>RI</a:t>
            </a:r>
            <a:r>
              <a:rPr lang="fa-IR" sz="2500" dirty="0" smtClean="0"/>
              <a:t>(</a:t>
            </a:r>
            <a:r>
              <a:rPr lang="en-US" sz="2500" dirty="0" smtClean="0"/>
              <a:t>Ring In</a:t>
            </a:r>
            <a:r>
              <a:rPr lang="fa-IR" sz="2500" dirty="0" smtClean="0"/>
              <a:t>)سوئیچ دوم</a:t>
            </a:r>
          </a:p>
          <a:p>
            <a:pPr lvl="1"/>
            <a:r>
              <a:rPr lang="fa-IR" sz="2500" dirty="0" smtClean="0"/>
              <a:t> </a:t>
            </a:r>
            <a:r>
              <a:rPr lang="en-US" sz="2500" dirty="0" smtClean="0"/>
              <a:t>RO</a:t>
            </a:r>
            <a:r>
              <a:rPr lang="fa-IR" sz="2500" dirty="0" smtClean="0"/>
              <a:t>(</a:t>
            </a:r>
            <a:r>
              <a:rPr lang="en-US" sz="2500" dirty="0" smtClean="0"/>
              <a:t>Ring out</a:t>
            </a:r>
            <a:r>
              <a:rPr lang="fa-IR" sz="2500" dirty="0" smtClean="0"/>
              <a:t>)سوئیچ دوم ، به </a:t>
            </a:r>
            <a:r>
              <a:rPr lang="en-US" sz="2500" dirty="0" smtClean="0"/>
              <a:t>RI</a:t>
            </a:r>
            <a:r>
              <a:rPr lang="fa-IR" sz="2500" dirty="0" smtClean="0"/>
              <a:t>(</a:t>
            </a:r>
            <a:r>
              <a:rPr lang="en-US" sz="2500" dirty="0" smtClean="0"/>
              <a:t>Ring In</a:t>
            </a:r>
            <a:r>
              <a:rPr lang="fa-IR" sz="2500" dirty="0" smtClean="0"/>
              <a:t>)سوئیچ اول</a:t>
            </a:r>
          </a:p>
          <a:p>
            <a:endParaRPr lang="fa-IR" sz="2800" dirty="0" smtClean="0"/>
          </a:p>
        </p:txBody>
      </p:sp>
      <p:pic>
        <p:nvPicPr>
          <p:cNvPr id="7170" name="Picture 2"/>
          <p:cNvPicPr>
            <a:picLocks noChangeAspect="1" noChangeArrowheads="1"/>
          </p:cNvPicPr>
          <p:nvPr/>
        </p:nvPicPr>
        <p:blipFill>
          <a:blip r:embed="rId2" cstate="print"/>
          <a:srcRect/>
          <a:stretch>
            <a:fillRect/>
          </a:stretch>
        </p:blipFill>
        <p:spPr bwMode="auto">
          <a:xfrm>
            <a:off x="838200" y="3733800"/>
            <a:ext cx="6705600" cy="263228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7170"/>
                                        </p:tgtEl>
                                        <p:attrNameLst>
                                          <p:attrName>style.visibility</p:attrName>
                                        </p:attrNameLst>
                                      </p:cBhvr>
                                      <p:to>
                                        <p:strVal val="visible"/>
                                      </p:to>
                                    </p:set>
                                    <p:anim calcmode="lin" valueType="num">
                                      <p:cBhvr>
                                        <p:cTn id="13" dur="1000" fill="hold"/>
                                        <p:tgtEl>
                                          <p:spTgt spid="7170"/>
                                        </p:tgtEl>
                                        <p:attrNameLst>
                                          <p:attrName>ppt_w</p:attrName>
                                        </p:attrNameLst>
                                      </p:cBhvr>
                                      <p:tavLst>
                                        <p:tav tm="0">
                                          <p:val>
                                            <p:fltVal val="0"/>
                                          </p:val>
                                        </p:tav>
                                        <p:tav tm="100000">
                                          <p:val>
                                            <p:strVal val="#ppt_w"/>
                                          </p:val>
                                        </p:tav>
                                      </p:tavLst>
                                    </p:anim>
                                    <p:anim calcmode="lin" valueType="num">
                                      <p:cBhvr>
                                        <p:cTn id="14" dur="1000" fill="hold"/>
                                        <p:tgtEl>
                                          <p:spTgt spid="7170"/>
                                        </p:tgtEl>
                                        <p:attrNameLst>
                                          <p:attrName>ppt_h</p:attrName>
                                        </p:attrNameLst>
                                      </p:cBhvr>
                                      <p:tavLst>
                                        <p:tav tm="0">
                                          <p:val>
                                            <p:fltVal val="0"/>
                                          </p:val>
                                        </p:tav>
                                        <p:tav tm="100000">
                                          <p:val>
                                            <p:strVal val="#ppt_h"/>
                                          </p:val>
                                        </p:tav>
                                      </p:tavLst>
                                    </p:anim>
                                    <p:anim calcmode="lin" valueType="num">
                                      <p:cBhvr>
                                        <p:cTn id="15" dur="1000" fill="hold"/>
                                        <p:tgtEl>
                                          <p:spTgt spid="7170"/>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7170"/>
                                        </p:tgtEl>
                                        <p:attrNameLst>
                                          <p:attrName>ppt_y</p:attrName>
                                        </p:attrNameLst>
                                      </p:cBhvr>
                                      <p:tavLst>
                                        <p:tav tm="0" fmla="#ppt_y+(sin(-2*pi*(1-$))*-#ppt_x+cos(-2*pi*(1-$))*(1-#ppt_y))*(1-$)">
                                          <p:val>
                                            <p:fltVal val="0"/>
                                          </p:val>
                                        </p:tav>
                                        <p:tav tm="100000">
                                          <p:val>
                                            <p:fltVal val="1"/>
                                          </p:val>
                                        </p:tav>
                                      </p:tavLst>
                                    </p:anim>
                                  </p:childTnLst>
                                </p:cTn>
                              </p:par>
                            </p:childTnLst>
                          </p:cTn>
                        </p:par>
                        <p:par>
                          <p:cTn id="17" fill="hold">
                            <p:stCondLst>
                              <p:cond delay="1000"/>
                            </p:stCondLst>
                            <p:childTnLst>
                              <p:par>
                                <p:cTn id="18" presetID="15"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4" fill="hold">
                            <p:stCondLst>
                              <p:cond delay="2000"/>
                            </p:stCondLst>
                            <p:childTnLst>
                              <p:par>
                                <p:cTn id="25" presetID="15"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هم بندی(</a:t>
            </a:r>
            <a:r>
              <a:rPr lang="en-US" b="1" dirty="0" smtClean="0"/>
              <a:t>Topology</a:t>
            </a:r>
            <a:r>
              <a:rPr lang="fa-IR" dirty="0" smtClean="0"/>
              <a:t>)</a:t>
            </a:r>
            <a:br>
              <a:rPr lang="fa-IR" dirty="0" smtClean="0"/>
            </a:br>
            <a:r>
              <a:rPr lang="fa-IR" b="1" dirty="0" smtClean="0"/>
              <a:t>حلقوی</a:t>
            </a:r>
            <a:r>
              <a:rPr lang="fa-IR" dirty="0" smtClean="0"/>
              <a:t>(</a:t>
            </a:r>
            <a:r>
              <a:rPr lang="en-US" dirty="0" smtClean="0"/>
              <a:t>Ring</a:t>
            </a:r>
            <a:r>
              <a:rPr lang="fa-IR" dirty="0" smtClean="0"/>
              <a:t>)</a:t>
            </a:r>
            <a:endParaRPr lang="en-US" dirty="0"/>
          </a:p>
        </p:txBody>
      </p:sp>
      <p:sp>
        <p:nvSpPr>
          <p:cNvPr id="3" name="Content Placeholder 2"/>
          <p:cNvSpPr>
            <a:spLocks noGrp="1"/>
          </p:cNvSpPr>
          <p:nvPr>
            <p:ph sz="quarter" idx="1"/>
          </p:nvPr>
        </p:nvSpPr>
        <p:spPr>
          <a:xfrm>
            <a:off x="457200" y="1600200"/>
            <a:ext cx="7467600" cy="4953000"/>
          </a:xfrm>
        </p:spPr>
        <p:txBody>
          <a:bodyPr>
            <a:normAutofit/>
          </a:bodyPr>
          <a:lstStyle/>
          <a:p>
            <a:r>
              <a:rPr lang="fa-IR" sz="2800" b="1" dirty="0" smtClean="0"/>
              <a:t>مزایای هم بندی حلقوی</a:t>
            </a:r>
          </a:p>
          <a:p>
            <a:pPr lvl="1"/>
            <a:r>
              <a:rPr lang="fa-IR" sz="2500" dirty="0" smtClean="0"/>
              <a:t>گردش اطلاعات دارای اولویت بندی و زمان بندی</a:t>
            </a:r>
            <a:r>
              <a:rPr lang="fa-IR" sz="2500" dirty="0" smtClean="0">
                <a:sym typeface="Wingdings" pitchFamily="2" charset="2"/>
              </a:rPr>
              <a:t></a:t>
            </a:r>
            <a:r>
              <a:rPr lang="fa-IR" sz="2500" dirty="0" smtClean="0"/>
              <a:t> عدم تداخل</a:t>
            </a:r>
          </a:p>
          <a:p>
            <a:pPr lvl="1"/>
            <a:r>
              <a:rPr lang="fa-IR" sz="2500" dirty="0" smtClean="0"/>
              <a:t> برای شبکه های با ترافیک بالا مناسب</a:t>
            </a:r>
          </a:p>
          <a:p>
            <a:pPr lvl="2"/>
            <a:r>
              <a:rPr lang="fa-IR" sz="2200" dirty="0" smtClean="0"/>
              <a:t>چون تداخل وجود ندارد</a:t>
            </a:r>
          </a:p>
          <a:p>
            <a:r>
              <a:rPr lang="fa-IR" sz="2800" b="1" dirty="0" smtClean="0"/>
              <a:t>معایب هم بندی حلقوی</a:t>
            </a:r>
          </a:p>
          <a:p>
            <a:pPr lvl="1"/>
            <a:r>
              <a:rPr lang="fa-IR" sz="2500" dirty="0" smtClean="0"/>
              <a:t> اگر عیبی در </a:t>
            </a:r>
            <a:r>
              <a:rPr lang="en-US" sz="2500" dirty="0" smtClean="0"/>
              <a:t>MAU </a:t>
            </a:r>
            <a:r>
              <a:rPr lang="fa-IR" sz="2500" dirty="0" smtClean="0"/>
              <a:t>بوجود بیاید، کل شبکه از کار خواهد افتاد.</a:t>
            </a:r>
          </a:p>
          <a:p>
            <a:pPr lvl="1"/>
            <a:r>
              <a:rPr lang="fa-IR" sz="2500" dirty="0" smtClean="0"/>
              <a:t> افزودن یا کاستن رایانه ها در شبکه به سادگی ممکن نیست.</a:t>
            </a:r>
          </a:p>
          <a:p>
            <a:pPr lvl="1"/>
            <a:r>
              <a:rPr lang="fa-IR" sz="2500" dirty="0" smtClean="0"/>
              <a:t> مصرف کابل و هزینه پیاده سازی آن نسبت به هم بندی خطی بیشتر</a:t>
            </a:r>
          </a:p>
          <a:p>
            <a:pPr lvl="1"/>
            <a:r>
              <a:rPr lang="fa-IR" sz="2500" dirty="0" smtClean="0"/>
              <a:t>درحلقه یکطرفه،مانند هم بندی خطی اگر یک قسمت از حلقه قطع شود، کل شبکه از کار می افتد. این مشکل در حلقه های دو طرفه ( که حالت خاصی از </a:t>
            </a:r>
            <a:r>
              <a:rPr lang="en-US" sz="2500" dirty="0" smtClean="0"/>
              <a:t>Mesh </a:t>
            </a:r>
            <a:r>
              <a:rPr lang="fa-IR" sz="2500" dirty="0" smtClean="0"/>
              <a:t>محسوب می</a:t>
            </a:r>
            <a:r>
              <a:rPr lang="en-US" sz="2500" dirty="0" smtClean="0"/>
              <a:t> </a:t>
            </a:r>
            <a:r>
              <a:rPr lang="fa-IR" sz="2500" dirty="0" smtClean="0"/>
              <a:t>شوند) وجود ندارد.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additive="base">
                                        <p:cTn id="4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هم بندی(</a:t>
            </a:r>
            <a:r>
              <a:rPr lang="en-US" b="1" dirty="0" smtClean="0"/>
              <a:t>Topology</a:t>
            </a:r>
            <a:r>
              <a:rPr lang="fa-IR" dirty="0" smtClean="0"/>
              <a:t>)</a:t>
            </a:r>
            <a:br>
              <a:rPr lang="fa-IR" dirty="0" smtClean="0"/>
            </a:br>
            <a:r>
              <a:rPr lang="fa-IR" b="1" dirty="0" smtClean="0"/>
              <a:t>حلقوی</a:t>
            </a:r>
            <a:r>
              <a:rPr lang="fa-IR" dirty="0" smtClean="0"/>
              <a:t>(</a:t>
            </a:r>
            <a:r>
              <a:rPr lang="en-US" dirty="0" smtClean="0"/>
              <a:t>Ring</a:t>
            </a:r>
            <a:r>
              <a:rPr lang="fa-IR" dirty="0" smtClean="0"/>
              <a:t>)</a:t>
            </a:r>
            <a:endParaRPr lang="en-US" dirty="0"/>
          </a:p>
        </p:txBody>
      </p:sp>
      <p:sp>
        <p:nvSpPr>
          <p:cNvPr id="3" name="Content Placeholder 2"/>
          <p:cNvSpPr>
            <a:spLocks noGrp="1"/>
          </p:cNvSpPr>
          <p:nvPr>
            <p:ph sz="quarter" idx="1"/>
          </p:nvPr>
        </p:nvSpPr>
        <p:spPr>
          <a:xfrm>
            <a:off x="457200" y="1600200"/>
            <a:ext cx="7467600" cy="4953000"/>
          </a:xfrm>
        </p:spPr>
        <p:txBody>
          <a:bodyPr>
            <a:normAutofit/>
          </a:bodyPr>
          <a:lstStyle/>
          <a:p>
            <a:r>
              <a:rPr lang="fa-IR" sz="2800" dirty="0" smtClean="0"/>
              <a:t>سوال مهم: در هر شبکه(</a:t>
            </a:r>
            <a:r>
              <a:rPr lang="en-US" sz="2800" dirty="0" err="1" smtClean="0"/>
              <a:t>Lan,Wan</a:t>
            </a:r>
            <a:r>
              <a:rPr lang="fa-IR" sz="2800" dirty="0" smtClean="0"/>
              <a:t>) چه نوع هم بندی ای استفاده کنم؟</a:t>
            </a:r>
          </a:p>
          <a:p>
            <a:r>
              <a:rPr lang="fa-IR" sz="2800" dirty="0" smtClean="0"/>
              <a:t>انتخاب هم بندی ربطی به ابعاد و گستردگی فیزیکی شبکه(</a:t>
            </a:r>
            <a:r>
              <a:rPr lang="en-US" sz="2800" dirty="0" smtClean="0"/>
              <a:t>LAN </a:t>
            </a:r>
            <a:r>
              <a:rPr lang="fa-IR" sz="2800" dirty="0" smtClean="0"/>
              <a:t>یا </a:t>
            </a:r>
            <a:r>
              <a:rPr lang="en-US" sz="2800" dirty="0" smtClean="0"/>
              <a:t>WAN</a:t>
            </a:r>
            <a:r>
              <a:rPr lang="fa-IR" sz="2800" dirty="0" smtClean="0"/>
              <a:t>) ندارد.</a:t>
            </a:r>
          </a:p>
          <a:p>
            <a:pPr lvl="1"/>
            <a:r>
              <a:rPr lang="fa-IR" sz="2500" dirty="0" smtClean="0"/>
              <a:t>هر نوع هم بندی را می توان چه در شبکه محلی و چه در شبکه گسترده استفاده کرد </a:t>
            </a:r>
          </a:p>
          <a:p>
            <a:pPr lvl="1"/>
            <a:r>
              <a:rPr lang="fa-IR" sz="2500" dirty="0" smtClean="0"/>
              <a:t>ولی چون احتمال تأثیرگذاری عوامل بازدارنده(نویز) در شبکه های گسترده نسبت به شبکه های محلی بیشتر است،در نتیجه </a:t>
            </a:r>
          </a:p>
          <a:p>
            <a:pPr lvl="3"/>
            <a:r>
              <a:rPr lang="fa-IR" sz="2200" dirty="0" smtClean="0"/>
              <a:t>در </a:t>
            </a:r>
            <a:r>
              <a:rPr lang="fa-IR" sz="2200" dirty="0" smtClean="0">
                <a:solidFill>
                  <a:srgbClr val="FF0000"/>
                </a:solidFill>
              </a:rPr>
              <a:t>شبکه های گسترده </a:t>
            </a:r>
            <a:r>
              <a:rPr lang="fa-IR" sz="2200" dirty="0" smtClean="0"/>
              <a:t>، استفاده از هم بندی </a:t>
            </a:r>
            <a:r>
              <a:rPr lang="fa-IR" sz="2200" dirty="0" smtClean="0">
                <a:solidFill>
                  <a:srgbClr val="FF0000"/>
                </a:solidFill>
              </a:rPr>
              <a:t>مش و ستاره ای</a:t>
            </a:r>
          </a:p>
          <a:p>
            <a:pPr lvl="3"/>
            <a:r>
              <a:rPr lang="fa-IR" sz="2200" dirty="0" smtClean="0"/>
              <a:t>در </a:t>
            </a:r>
            <a:r>
              <a:rPr lang="fa-IR" sz="2200" dirty="0" smtClean="0">
                <a:solidFill>
                  <a:srgbClr val="00B050"/>
                </a:solidFill>
              </a:rPr>
              <a:t>شبکه محلی</a:t>
            </a:r>
            <a:r>
              <a:rPr lang="fa-IR" sz="2200" dirty="0" smtClean="0"/>
              <a:t>، استفاده از هم بندی های </a:t>
            </a:r>
            <a:r>
              <a:rPr lang="fa-IR" sz="2200" dirty="0" smtClean="0">
                <a:solidFill>
                  <a:srgbClr val="00B050"/>
                </a:solidFill>
              </a:rPr>
              <a:t>خطی، ستاره ای، حلقوی</a:t>
            </a:r>
            <a:endParaRPr lang="fa-IR" sz="1900" dirty="0" smtClean="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1" end="1"/>
                                            </p:txEl>
                                          </p:spTgt>
                                        </p:tgtEl>
                                      </p:cBhvr>
                                    </p:animEffect>
                                  </p:childTnLst>
                                </p:cTn>
                              </p:par>
                              <p:par>
                                <p:cTn id="21" presetID="58" presetClass="entr" presetSubtype="0" accel="10000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7" dur="500"/>
                                        <p:tgtEl>
                                          <p:spTgt spid="3">
                                            <p:txEl>
                                              <p:pRg st="2" end="2"/>
                                            </p:txEl>
                                          </p:spTgt>
                                        </p:tgtEl>
                                      </p:cBhvr>
                                    </p:animEffect>
                                  </p:childTnLst>
                                </p:cTn>
                              </p:par>
                              <p:par>
                                <p:cTn id="28" presetID="58" presetClass="entr" presetSubtype="0" accel="10000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34" dur="500"/>
                                        <p:tgtEl>
                                          <p:spTgt spid="3">
                                            <p:txEl>
                                              <p:pRg st="3" end="3"/>
                                            </p:txEl>
                                          </p:spTgt>
                                        </p:tgtEl>
                                      </p:cBhvr>
                                    </p:animEffect>
                                  </p:childTnLst>
                                </p:cTn>
                              </p:par>
                              <p:par>
                                <p:cTn id="35" presetID="58" presetClass="entr" presetSubtype="0" accel="10000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38"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41" dur="500"/>
                                        <p:tgtEl>
                                          <p:spTgt spid="3">
                                            <p:txEl>
                                              <p:pRg st="4" end="4"/>
                                            </p:txEl>
                                          </p:spTgt>
                                        </p:tgtEl>
                                      </p:cBhvr>
                                    </p:animEffect>
                                  </p:childTnLst>
                                </p:cTn>
                              </p:par>
                              <p:par>
                                <p:cTn id="42" presetID="58" presetClass="entr" presetSubtype="0" accel="100000" fill="hold" grpId="0"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45"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4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4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هم بندی(پیکربندی)</a:t>
            </a:r>
            <a:br>
              <a:rPr lang="fa-IR" dirty="0" smtClean="0"/>
            </a:br>
            <a:r>
              <a:rPr lang="en-US" b="1" dirty="0" smtClean="0"/>
              <a:t> Topology</a:t>
            </a:r>
            <a:endParaRPr lang="en-US" dirty="0"/>
          </a:p>
        </p:txBody>
      </p:sp>
      <p:sp>
        <p:nvSpPr>
          <p:cNvPr id="3" name="Content Placeholder 2"/>
          <p:cNvSpPr>
            <a:spLocks noGrp="1"/>
          </p:cNvSpPr>
          <p:nvPr>
            <p:ph sz="quarter" idx="1"/>
          </p:nvPr>
        </p:nvSpPr>
        <p:spPr>
          <a:xfrm>
            <a:off x="457200" y="1600200"/>
            <a:ext cx="7467600" cy="4953000"/>
          </a:xfrm>
        </p:spPr>
        <p:txBody>
          <a:bodyPr>
            <a:normAutofit/>
          </a:bodyPr>
          <a:lstStyle/>
          <a:p>
            <a:r>
              <a:rPr lang="fa-IR" sz="2800" dirty="0" smtClean="0"/>
              <a:t>تعریف:</a:t>
            </a:r>
          </a:p>
          <a:p>
            <a:pPr lvl="1"/>
            <a:r>
              <a:rPr lang="fa-IR" sz="2400" dirty="0" smtClean="0"/>
              <a:t>اجزای یک شبکه را می توان به روش های مختلف طبق یک طرح یا نقشهٔ مشخص به هم متصل نمود که به این طرح و نقشه اتصال، هم بندی شبکه می گویند.</a:t>
            </a:r>
          </a:p>
          <a:p>
            <a:pPr lvl="1"/>
            <a:endParaRPr lang="fa-IR" sz="2400" dirty="0" smtClean="0"/>
          </a:p>
          <a:p>
            <a:r>
              <a:rPr lang="fa-IR" sz="2800" dirty="0" smtClean="0"/>
              <a:t>حالات هم بندی؟</a:t>
            </a:r>
          </a:p>
          <a:p>
            <a:pPr lvl="1"/>
            <a:r>
              <a:rPr lang="fa-IR" sz="2400" dirty="0" smtClean="0"/>
              <a:t>حالت فیزیکی</a:t>
            </a:r>
          </a:p>
          <a:p>
            <a:pPr lvl="2"/>
            <a:r>
              <a:rPr lang="fa-IR" sz="2000" dirty="0" smtClean="0"/>
              <a:t>تعیین چگونگی اتصال ظاهری اجزای شبکه که به وسیله کابل به هم متصل می شوند </a:t>
            </a:r>
          </a:p>
          <a:p>
            <a:pPr lvl="1"/>
            <a:r>
              <a:rPr lang="fa-IR" sz="2400" dirty="0" smtClean="0"/>
              <a:t>حالت منطقی </a:t>
            </a:r>
          </a:p>
          <a:p>
            <a:pPr lvl="2"/>
            <a:r>
              <a:rPr lang="fa-IR" sz="2000" dirty="0" smtClean="0"/>
              <a:t>تعیین نحوهٔ تبادل اطلاعات و چگونگی دسترسی رایانه ها به محیط انتقال</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7467600" cy="944562"/>
          </a:xfrm>
        </p:spPr>
        <p:txBody>
          <a:bodyPr>
            <a:normAutofit/>
          </a:bodyPr>
          <a:lstStyle/>
          <a:p>
            <a:pPr rtl="1"/>
            <a:r>
              <a:rPr lang="fa-IR" sz="3200" b="1" dirty="0" smtClean="0"/>
              <a:t>روش های دسترسی به خط انتقال</a:t>
            </a:r>
            <a:endParaRPr lang="en-US" dirty="0"/>
          </a:p>
        </p:txBody>
      </p:sp>
      <p:sp>
        <p:nvSpPr>
          <p:cNvPr id="3" name="Content Placeholder 2"/>
          <p:cNvSpPr>
            <a:spLocks noGrp="1"/>
          </p:cNvSpPr>
          <p:nvPr>
            <p:ph sz="quarter" idx="1"/>
          </p:nvPr>
        </p:nvSpPr>
        <p:spPr>
          <a:xfrm>
            <a:off x="381000" y="1143000"/>
            <a:ext cx="7696200" cy="5715000"/>
          </a:xfrm>
        </p:spPr>
        <p:txBody>
          <a:bodyPr>
            <a:noAutofit/>
          </a:bodyPr>
          <a:lstStyle/>
          <a:p>
            <a:r>
              <a:rPr lang="fa-IR" b="1" dirty="0" smtClean="0"/>
              <a:t>تعریف : </a:t>
            </a:r>
            <a:r>
              <a:rPr lang="fa-IR" dirty="0" smtClean="0"/>
              <a:t>به مجموعه قوانینی که تعیین می کنند </a:t>
            </a:r>
          </a:p>
          <a:p>
            <a:pPr lvl="1"/>
            <a:r>
              <a:rPr lang="fa-IR" sz="2000" dirty="0" smtClean="0"/>
              <a:t>داده ها چگونه در کابل شبکه قرار گیرند (هنگام ارسال)</a:t>
            </a:r>
          </a:p>
          <a:p>
            <a:pPr lvl="1"/>
            <a:r>
              <a:rPr lang="fa-IR" sz="2000" dirty="0" smtClean="0"/>
              <a:t>و یا اینکه داده ها چگونه از کابل شبکه دریافت شوند(هنگام دریافت)</a:t>
            </a:r>
          </a:p>
          <a:p>
            <a:pPr lvl="1"/>
            <a:endParaRPr lang="fa-IR" sz="1800" dirty="0" smtClean="0"/>
          </a:p>
          <a:p>
            <a:r>
              <a:rPr lang="fa-IR" b="1" dirty="0" smtClean="0"/>
              <a:t>کاربرد: </a:t>
            </a:r>
            <a:r>
              <a:rPr lang="fa-IR" dirty="0" smtClean="0"/>
              <a:t>کمک به تنظیم ترافیک شبکه، هنگامی که داده ها در شبکه در حال حرکت هستند</a:t>
            </a:r>
          </a:p>
          <a:p>
            <a:pPr lvl="1"/>
            <a:r>
              <a:rPr lang="fa-IR" sz="2000" dirty="0" smtClean="0"/>
              <a:t>از دسترسی همزمان رایانه ها به کابل شبکه جلوگیری می کنند. </a:t>
            </a:r>
          </a:p>
          <a:p>
            <a:pPr lvl="1"/>
            <a:r>
              <a:rPr lang="fa-IR" sz="2000" dirty="0" smtClean="0"/>
              <a:t>باعث حصول اطمینان از ارسال و دریافت داده بر اساس یک فرآیند منظم می شوند.</a:t>
            </a:r>
          </a:p>
          <a:p>
            <a:pPr lvl="1"/>
            <a:r>
              <a:rPr lang="fa-IR" sz="2000" dirty="0" smtClean="0"/>
              <a:t>دسترسی اشتراکی به کابل شبکه </a:t>
            </a:r>
            <a:r>
              <a:rPr lang="fa-IR" sz="2000" dirty="0" smtClean="0">
                <a:sym typeface="Wingdings" pitchFamily="2" charset="2"/>
              </a:rPr>
              <a:t></a:t>
            </a:r>
            <a:r>
              <a:rPr lang="fa-IR" sz="2000" dirty="0" smtClean="0"/>
              <a:t>ارسال همزمان داده در کابل شبکه = برخورد داده ها</a:t>
            </a:r>
          </a:p>
          <a:p>
            <a:pPr lvl="2"/>
            <a:r>
              <a:rPr lang="fa-IR" sz="2000" dirty="0" smtClean="0"/>
              <a:t>مثال عینی: خطوط ریلی مشترک برای چندین قطار در حال حرکت، قطارها باید در طول مسیر از قوانین خاصی پیروی می کنند تا زمان خاصی به ایستگاه راه آهن رسیده و برخورد به وجود نیاید</a:t>
            </a:r>
          </a:p>
          <a:p>
            <a:pPr lvl="2"/>
            <a:endParaRPr lang="fa-IR" sz="1600" dirty="0" smtClean="0"/>
          </a:p>
          <a:p>
            <a:r>
              <a:rPr lang="fa-IR" sz="2000" b="1" dirty="0" smtClean="0"/>
              <a:t>نکته: </a:t>
            </a:r>
            <a:r>
              <a:rPr lang="fa-IR" sz="2000" dirty="0" smtClean="0"/>
              <a:t>استفاده از روش های دسترسی مختلف در شبکه =کل شبکه از کار خواهد افتاد </a:t>
            </a:r>
          </a:p>
          <a:p>
            <a:pPr lvl="1"/>
            <a:r>
              <a:rPr lang="fa-IR" sz="1800" dirty="0" smtClean="0"/>
              <a:t>چون به ازای روش های دسترسی مختلف</a:t>
            </a:r>
            <a:r>
              <a:rPr lang="fa-IR" sz="1800" dirty="0" smtClean="0">
                <a:sym typeface="Wingdings" pitchFamily="2" charset="2"/>
              </a:rPr>
              <a:t></a:t>
            </a:r>
            <a:r>
              <a:rPr lang="fa-IR" sz="1800" dirty="0" smtClean="0"/>
              <a:t> نوع کابل شبکه متفاوت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par>
                          <p:cTn id="12" fill="hold">
                            <p:stCondLst>
                              <p:cond delay="500"/>
                            </p:stCondLst>
                            <p:childTnLst>
                              <p:par>
                                <p:cTn id="13" presetID="54" presetClass="entr" presetSubtype="0" accel="10000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1" end="1"/>
                                            </p:txEl>
                                          </p:spTgt>
                                        </p:tgtEl>
                                      </p:cBhvr>
                                    </p:animEffect>
                                  </p:childTnLst>
                                </p:cTn>
                              </p:par>
                            </p:childTnLst>
                          </p:cTn>
                        </p:par>
                        <p:par>
                          <p:cTn id="20" fill="hold">
                            <p:stCondLst>
                              <p:cond delay="1000"/>
                            </p:stCondLst>
                            <p:childTnLst>
                              <p:par>
                                <p:cTn id="21" presetID="54" presetClass="entr" presetSubtype="0" accel="10000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4" presetClass="entr" presetSubtype="0" accel="10000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33"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34"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5"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4" presetClass="entr" presetSubtype="0" accel="10000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42"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43"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4"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4" presetClass="entr" presetSubtype="0" accel="10000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51"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2"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3"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54" dur="500"/>
                                        <p:tgtEl>
                                          <p:spTgt spid="3">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4" presetClass="entr" presetSubtype="0" accel="100000"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p:cTn id="59" dur="500" fill="hold"/>
                                        <p:tgtEl>
                                          <p:spTgt spid="3">
                                            <p:txEl>
                                              <p:pRg st="7" end="7"/>
                                            </p:txEl>
                                          </p:spTgt>
                                        </p:tgtEl>
                                        <p:attrNameLst>
                                          <p:attrName>ppt_w</p:attrName>
                                        </p:attrNameLst>
                                      </p:cBhvr>
                                      <p:tavLst>
                                        <p:tav tm="0">
                                          <p:val>
                                            <p:strVal val="#ppt_w*0.05"/>
                                          </p:val>
                                        </p:tav>
                                        <p:tav tm="100000">
                                          <p:val>
                                            <p:strVal val="#ppt_w"/>
                                          </p:val>
                                        </p:tav>
                                      </p:tavLst>
                                    </p:anim>
                                    <p:anim calcmode="lin" valueType="num">
                                      <p:cBhvr>
                                        <p:cTn id="60" dur="5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61" dur="5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62" dur="500" fill="hold"/>
                                        <p:tgtEl>
                                          <p:spTgt spid="3">
                                            <p:txEl>
                                              <p:pRg st="7" end="7"/>
                                            </p:txEl>
                                          </p:spTgt>
                                        </p:tgtEl>
                                        <p:attrNameLst>
                                          <p:attrName>ppt_y</p:attrName>
                                        </p:attrNameLst>
                                      </p:cBhvr>
                                      <p:tavLst>
                                        <p:tav tm="0">
                                          <p:val>
                                            <p:strVal val="#ppt_y"/>
                                          </p:val>
                                        </p:tav>
                                        <p:tav tm="100000">
                                          <p:val>
                                            <p:strVal val="#ppt_y"/>
                                          </p:val>
                                        </p:tav>
                                      </p:tavLst>
                                    </p:anim>
                                    <p:animEffect transition="in" filter="fade">
                                      <p:cBhvr>
                                        <p:cTn id="63" dur="500"/>
                                        <p:tgtEl>
                                          <p:spTgt spid="3">
                                            <p:txEl>
                                              <p:pRg st="7" end="7"/>
                                            </p:txEl>
                                          </p:spTgt>
                                        </p:tgtEl>
                                      </p:cBhvr>
                                    </p:animEffect>
                                  </p:childTnLst>
                                </p:cTn>
                              </p:par>
                              <p:par>
                                <p:cTn id="64" presetID="54" presetClass="entr" presetSubtype="0" accel="100000" fill="hold" grpId="0" nodeType="with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anim calcmode="lin" valueType="num">
                                      <p:cBhvr>
                                        <p:cTn id="66" dur="500" fill="hold"/>
                                        <p:tgtEl>
                                          <p:spTgt spid="3">
                                            <p:txEl>
                                              <p:pRg st="8" end="8"/>
                                            </p:txEl>
                                          </p:spTgt>
                                        </p:tgtEl>
                                        <p:attrNameLst>
                                          <p:attrName>ppt_w</p:attrName>
                                        </p:attrNameLst>
                                      </p:cBhvr>
                                      <p:tavLst>
                                        <p:tav tm="0">
                                          <p:val>
                                            <p:strVal val="#ppt_w*0.05"/>
                                          </p:val>
                                        </p:tav>
                                        <p:tav tm="100000">
                                          <p:val>
                                            <p:strVal val="#ppt_w"/>
                                          </p:val>
                                        </p:tav>
                                      </p:tavLst>
                                    </p:anim>
                                    <p:anim calcmode="lin" valueType="num">
                                      <p:cBhvr>
                                        <p:cTn id="67" dur="5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68" dur="5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69" dur="500" fill="hold"/>
                                        <p:tgtEl>
                                          <p:spTgt spid="3">
                                            <p:txEl>
                                              <p:pRg st="8" end="8"/>
                                            </p:txEl>
                                          </p:spTgt>
                                        </p:tgtEl>
                                        <p:attrNameLst>
                                          <p:attrName>ppt_y</p:attrName>
                                        </p:attrNameLst>
                                      </p:cBhvr>
                                      <p:tavLst>
                                        <p:tav tm="0">
                                          <p:val>
                                            <p:strVal val="#ppt_y"/>
                                          </p:val>
                                        </p:tav>
                                        <p:tav tm="100000">
                                          <p:val>
                                            <p:strVal val="#ppt_y"/>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4" presetClass="entr" presetSubtype="0" accel="10000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500" fill="hold"/>
                                        <p:tgtEl>
                                          <p:spTgt spid="3">
                                            <p:txEl>
                                              <p:pRg st="10" end="10"/>
                                            </p:txEl>
                                          </p:spTgt>
                                        </p:tgtEl>
                                        <p:attrNameLst>
                                          <p:attrName>ppt_w</p:attrName>
                                        </p:attrNameLst>
                                      </p:cBhvr>
                                      <p:tavLst>
                                        <p:tav tm="0">
                                          <p:val>
                                            <p:strVal val="#ppt_w*0.05"/>
                                          </p:val>
                                        </p:tav>
                                        <p:tav tm="100000">
                                          <p:val>
                                            <p:strVal val="#ppt_w"/>
                                          </p:val>
                                        </p:tav>
                                      </p:tavLst>
                                    </p:anim>
                                    <p:anim calcmode="lin" valueType="num">
                                      <p:cBhvr>
                                        <p:cTn id="76" dur="5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77" dur="500" fill="hold"/>
                                        <p:tgtEl>
                                          <p:spTgt spid="3">
                                            <p:txEl>
                                              <p:pRg st="10" end="10"/>
                                            </p:txEl>
                                          </p:spTgt>
                                        </p:tgtEl>
                                        <p:attrNameLst>
                                          <p:attrName>ppt_x</p:attrName>
                                        </p:attrNameLst>
                                      </p:cBhvr>
                                      <p:tavLst>
                                        <p:tav tm="0">
                                          <p:val>
                                            <p:strVal val="#ppt_x-.2"/>
                                          </p:val>
                                        </p:tav>
                                        <p:tav tm="100000">
                                          <p:val>
                                            <p:strVal val="#ppt_x"/>
                                          </p:val>
                                        </p:tav>
                                      </p:tavLst>
                                    </p:anim>
                                    <p:anim calcmode="lin" valueType="num">
                                      <p:cBhvr>
                                        <p:cTn id="78" dur="500" fill="hold"/>
                                        <p:tgtEl>
                                          <p:spTgt spid="3">
                                            <p:txEl>
                                              <p:pRg st="10" end="10"/>
                                            </p:txEl>
                                          </p:spTgt>
                                        </p:tgtEl>
                                        <p:attrNameLst>
                                          <p:attrName>ppt_y</p:attrName>
                                        </p:attrNameLst>
                                      </p:cBhvr>
                                      <p:tavLst>
                                        <p:tav tm="0">
                                          <p:val>
                                            <p:strVal val="#ppt_y"/>
                                          </p:val>
                                        </p:tav>
                                        <p:tav tm="100000">
                                          <p:val>
                                            <p:strVal val="#ppt_y"/>
                                          </p:val>
                                        </p:tav>
                                      </p:tavLst>
                                    </p:anim>
                                    <p:animEffect transition="in" filter="fade">
                                      <p:cBhvr>
                                        <p:cTn id="79" dur="500"/>
                                        <p:tgtEl>
                                          <p:spTgt spid="3">
                                            <p:txEl>
                                              <p:pRg st="10" end="10"/>
                                            </p:txEl>
                                          </p:spTgt>
                                        </p:tgtEl>
                                      </p:cBhvr>
                                    </p:animEffect>
                                  </p:childTnLst>
                                </p:cTn>
                              </p:par>
                              <p:par>
                                <p:cTn id="80" presetID="54" presetClass="entr" presetSubtype="0" accel="100000" fill="hold" grpId="0" nodeType="withEffect">
                                  <p:stCondLst>
                                    <p:cond delay="0"/>
                                  </p:stCondLst>
                                  <p:childTnLst>
                                    <p:set>
                                      <p:cBhvr>
                                        <p:cTn id="81" dur="1" fill="hold">
                                          <p:stCondLst>
                                            <p:cond delay="0"/>
                                          </p:stCondLst>
                                        </p:cTn>
                                        <p:tgtEl>
                                          <p:spTgt spid="3">
                                            <p:txEl>
                                              <p:pRg st="11" end="11"/>
                                            </p:txEl>
                                          </p:spTgt>
                                        </p:tgtEl>
                                        <p:attrNameLst>
                                          <p:attrName>style.visibility</p:attrName>
                                        </p:attrNameLst>
                                      </p:cBhvr>
                                      <p:to>
                                        <p:strVal val="visible"/>
                                      </p:to>
                                    </p:set>
                                    <p:anim calcmode="lin" valueType="num">
                                      <p:cBhvr>
                                        <p:cTn id="82" dur="500" fill="hold"/>
                                        <p:tgtEl>
                                          <p:spTgt spid="3">
                                            <p:txEl>
                                              <p:pRg st="11" end="11"/>
                                            </p:txEl>
                                          </p:spTgt>
                                        </p:tgtEl>
                                        <p:attrNameLst>
                                          <p:attrName>ppt_w</p:attrName>
                                        </p:attrNameLst>
                                      </p:cBhvr>
                                      <p:tavLst>
                                        <p:tav tm="0">
                                          <p:val>
                                            <p:strVal val="#ppt_w*0.05"/>
                                          </p:val>
                                        </p:tav>
                                        <p:tav tm="100000">
                                          <p:val>
                                            <p:strVal val="#ppt_w"/>
                                          </p:val>
                                        </p:tav>
                                      </p:tavLst>
                                    </p:anim>
                                    <p:anim calcmode="lin" valueType="num">
                                      <p:cBhvr>
                                        <p:cTn id="83" dur="500" fill="hold"/>
                                        <p:tgtEl>
                                          <p:spTgt spid="3">
                                            <p:txEl>
                                              <p:pRg st="11" end="11"/>
                                            </p:txEl>
                                          </p:spTgt>
                                        </p:tgtEl>
                                        <p:attrNameLst>
                                          <p:attrName>ppt_h</p:attrName>
                                        </p:attrNameLst>
                                      </p:cBhvr>
                                      <p:tavLst>
                                        <p:tav tm="0">
                                          <p:val>
                                            <p:strVal val="#ppt_h"/>
                                          </p:val>
                                        </p:tav>
                                        <p:tav tm="100000">
                                          <p:val>
                                            <p:strVal val="#ppt_h"/>
                                          </p:val>
                                        </p:tav>
                                      </p:tavLst>
                                    </p:anim>
                                    <p:anim calcmode="lin" valueType="num">
                                      <p:cBhvr>
                                        <p:cTn id="84" dur="500" fill="hold"/>
                                        <p:tgtEl>
                                          <p:spTgt spid="3">
                                            <p:txEl>
                                              <p:pRg st="11" end="11"/>
                                            </p:txEl>
                                          </p:spTgt>
                                        </p:tgtEl>
                                        <p:attrNameLst>
                                          <p:attrName>ppt_x</p:attrName>
                                        </p:attrNameLst>
                                      </p:cBhvr>
                                      <p:tavLst>
                                        <p:tav tm="0">
                                          <p:val>
                                            <p:strVal val="#ppt_x-.2"/>
                                          </p:val>
                                        </p:tav>
                                        <p:tav tm="100000">
                                          <p:val>
                                            <p:strVal val="#ppt_x"/>
                                          </p:val>
                                        </p:tav>
                                      </p:tavLst>
                                    </p:anim>
                                    <p:anim calcmode="lin" valueType="num">
                                      <p:cBhvr>
                                        <p:cTn id="85" dur="500" fill="hold"/>
                                        <p:tgtEl>
                                          <p:spTgt spid="3">
                                            <p:txEl>
                                              <p:pRg st="11" end="11"/>
                                            </p:txEl>
                                          </p:spTgt>
                                        </p:tgtEl>
                                        <p:attrNameLst>
                                          <p:attrName>ppt_y</p:attrName>
                                        </p:attrNameLst>
                                      </p:cBhvr>
                                      <p:tavLst>
                                        <p:tav tm="0">
                                          <p:val>
                                            <p:strVal val="#ppt_y"/>
                                          </p:val>
                                        </p:tav>
                                        <p:tav tm="100000">
                                          <p:val>
                                            <p:strVal val="#ppt_y"/>
                                          </p:val>
                                        </p:tav>
                                      </p:tavLst>
                                    </p:anim>
                                    <p:animEffect transition="in" filter="fade">
                                      <p:cBhvr>
                                        <p:cTn id="8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7467600" cy="944562"/>
          </a:xfrm>
        </p:spPr>
        <p:txBody>
          <a:bodyPr>
            <a:normAutofit/>
          </a:bodyPr>
          <a:lstStyle/>
          <a:p>
            <a:pPr rtl="1"/>
            <a:r>
              <a:rPr lang="fa-IR" sz="3200" b="1" dirty="0" smtClean="0"/>
              <a:t>انواع روش های دسترسی به خط انتقال</a:t>
            </a:r>
            <a:endParaRPr lang="en-US" dirty="0"/>
          </a:p>
        </p:txBody>
      </p:sp>
      <p:sp>
        <p:nvSpPr>
          <p:cNvPr id="3" name="Content Placeholder 2"/>
          <p:cNvSpPr>
            <a:spLocks noGrp="1"/>
          </p:cNvSpPr>
          <p:nvPr>
            <p:ph sz="quarter" idx="1"/>
          </p:nvPr>
        </p:nvSpPr>
        <p:spPr>
          <a:xfrm>
            <a:off x="0" y="1143000"/>
            <a:ext cx="8077200" cy="3657600"/>
          </a:xfrm>
        </p:spPr>
        <p:txBody>
          <a:bodyPr>
            <a:noAutofit/>
          </a:bodyPr>
          <a:lstStyle/>
          <a:p>
            <a:pPr marL="548640" indent="-457200" algn="r">
              <a:lnSpc>
                <a:spcPct val="150000"/>
              </a:lnSpc>
              <a:buClr>
                <a:srgbClr val="FFC000"/>
              </a:buClr>
              <a:buFont typeface="Courier New" pitchFamily="49" charset="0"/>
              <a:buChar char="o"/>
            </a:pPr>
            <a:r>
              <a:rPr lang="fa-IR" sz="2700" dirty="0" smtClean="0"/>
              <a:t>روش دسترسی چندگانه تشخیص حامل(با تشخیص برخورد)</a:t>
            </a:r>
            <a:r>
              <a:rPr lang="en-US" sz="2700" dirty="0" smtClean="0"/>
              <a:t> (CSMA/CD)</a:t>
            </a:r>
            <a:endParaRPr lang="fa-IR" sz="2700" dirty="0" smtClean="0"/>
          </a:p>
          <a:p>
            <a:pPr marL="548640" indent="-457200" algn="r">
              <a:lnSpc>
                <a:spcPct val="150000"/>
              </a:lnSpc>
              <a:buClr>
                <a:srgbClr val="FFC000"/>
              </a:buClr>
              <a:buFont typeface="Courier New" pitchFamily="49" charset="0"/>
              <a:buChar char="o"/>
            </a:pPr>
            <a:r>
              <a:rPr lang="fa-IR" sz="2700" dirty="0" smtClean="0"/>
              <a:t>روش عبور نشانه </a:t>
            </a:r>
            <a:r>
              <a:rPr lang="en-US" sz="2700" dirty="0" smtClean="0"/>
              <a:t>(Token Passing)</a:t>
            </a:r>
          </a:p>
          <a:p>
            <a:pPr marL="548640" indent="-457200" algn="r">
              <a:lnSpc>
                <a:spcPct val="150000"/>
              </a:lnSpc>
              <a:buClr>
                <a:srgbClr val="FFC000"/>
              </a:buClr>
              <a:buFont typeface="Courier New" pitchFamily="49" charset="0"/>
              <a:buChar char="o"/>
            </a:pPr>
            <a:r>
              <a:rPr lang="fa-IR" sz="2700" dirty="0" smtClean="0"/>
              <a:t>روش اولویت تقاضا</a:t>
            </a:r>
            <a:endParaRPr lang="fa-IR" sz="1900" dirty="0" smtClean="0"/>
          </a:p>
          <a:p>
            <a:pPr>
              <a:lnSpc>
                <a:spcPct val="150000"/>
              </a:lnSpc>
            </a:pPr>
            <a:endParaRPr lang="fa-IR" sz="2800" b="1" dirty="0" smtClean="0"/>
          </a:p>
          <a:p>
            <a:pPr lvl="1">
              <a:lnSpc>
                <a:spcPct val="150000"/>
              </a:lnSpc>
            </a:pPr>
            <a:endParaRPr lang="fa-I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467600" cy="944562"/>
          </a:xfrm>
        </p:spPr>
        <p:txBody>
          <a:bodyPr>
            <a:normAutofit fontScale="90000"/>
          </a:bodyPr>
          <a:lstStyle/>
          <a:p>
            <a:pPr rtl="1"/>
            <a:r>
              <a:rPr lang="fa-IR" sz="3200" b="1" dirty="0" smtClean="0"/>
              <a:t>روش های دسترسی به خط انتقال</a:t>
            </a:r>
            <a:br>
              <a:rPr lang="fa-IR" sz="3200" b="1" dirty="0" smtClean="0"/>
            </a:br>
            <a:r>
              <a:rPr lang="en-US" sz="3200" b="1" dirty="0" smtClean="0"/>
              <a:t> CSMA/CD</a:t>
            </a:r>
            <a:endParaRPr lang="en-US" dirty="0"/>
          </a:p>
        </p:txBody>
      </p:sp>
      <p:sp>
        <p:nvSpPr>
          <p:cNvPr id="3" name="Content Placeholder 2"/>
          <p:cNvSpPr>
            <a:spLocks noGrp="1"/>
          </p:cNvSpPr>
          <p:nvPr>
            <p:ph sz="quarter" idx="1"/>
          </p:nvPr>
        </p:nvSpPr>
        <p:spPr>
          <a:xfrm>
            <a:off x="381000" y="1600200"/>
            <a:ext cx="7696200" cy="5257800"/>
          </a:xfrm>
        </p:spPr>
        <p:txBody>
          <a:bodyPr>
            <a:noAutofit/>
          </a:bodyPr>
          <a:lstStyle/>
          <a:p>
            <a:r>
              <a:rPr lang="fa-IR" dirty="0" smtClean="0"/>
              <a:t>هر رایانه اعم از سرویس دهنده یا سرویس گیرنده کابل شبکه را برای ترافیک چک می کند. یعنی فقط وقتی که رایانه تشخیص دهد یا حس کند(</a:t>
            </a:r>
            <a:r>
              <a:rPr lang="en-US" dirty="0" smtClean="0"/>
              <a:t>Sense </a:t>
            </a:r>
            <a:r>
              <a:rPr lang="fa-IR" dirty="0" smtClean="0"/>
              <a:t>)</a:t>
            </a:r>
            <a:r>
              <a:rPr lang="en-US" dirty="0" smtClean="0"/>
              <a:t> </a:t>
            </a:r>
            <a:r>
              <a:rPr lang="fa-IR" dirty="0" smtClean="0"/>
              <a:t>کابل شبکه آزاد است و ترافیکی روی شبکه وجود ندارد داده را روی کابل ارسال می کند و تا زمانی که داده روی کابل به مقصد نرسد رایانه دیگری نمی تواند روی کابل داده ارسال کند.این روش شبیه صحبت در یک اتاق شلوغ است. </a:t>
            </a:r>
          </a:p>
          <a:p>
            <a:endParaRPr lang="fa-IR" dirty="0" smtClean="0"/>
          </a:p>
          <a:p>
            <a:r>
              <a:rPr lang="fa-IR" b="1" dirty="0" smtClean="0"/>
              <a:t>مراحل</a:t>
            </a:r>
          </a:p>
          <a:p>
            <a:pPr lvl="1"/>
            <a:r>
              <a:rPr lang="fa-IR" dirty="0" smtClean="0"/>
              <a:t> رایانه « تشخیص می دهد » که کابل آزاد است یعنی ترافیک در کابل وجود ندارد (</a:t>
            </a:r>
            <a:r>
              <a:rPr lang="en-US" dirty="0" smtClean="0"/>
              <a:t>Sense</a:t>
            </a:r>
            <a:r>
              <a:rPr lang="fa-IR" dirty="0" smtClean="0"/>
              <a:t>)</a:t>
            </a:r>
          </a:p>
          <a:p>
            <a:pPr lvl="1"/>
            <a:r>
              <a:rPr lang="fa-IR" dirty="0" smtClean="0"/>
              <a:t>رایانه می تواند داده ها را ارسال نماید. </a:t>
            </a:r>
          </a:p>
          <a:p>
            <a:pPr lvl="1"/>
            <a:r>
              <a:rPr lang="fa-IR" dirty="0" smtClean="0"/>
              <a:t>اگر داده ها در کابل وجود داشته باشند، تا زمانی که داده به مقصد خود برسند و کابل مجدداً آزاد گردد، هیچ رایانه ای داده ای را منتقل نمی کند.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467600" cy="944562"/>
          </a:xfrm>
        </p:spPr>
        <p:txBody>
          <a:bodyPr>
            <a:normAutofit fontScale="90000"/>
          </a:bodyPr>
          <a:lstStyle/>
          <a:p>
            <a:pPr rtl="1"/>
            <a:r>
              <a:rPr lang="fa-IR" sz="3200" b="1" dirty="0" smtClean="0"/>
              <a:t>روش های دسترسی به خط انتقال</a:t>
            </a:r>
            <a:br>
              <a:rPr lang="fa-IR" sz="3200" b="1" dirty="0" smtClean="0"/>
            </a:br>
            <a:r>
              <a:rPr lang="en-US" sz="3200" b="1" dirty="0" smtClean="0"/>
              <a:t> CSMA/CD</a:t>
            </a:r>
            <a:endParaRPr lang="en-US" dirty="0"/>
          </a:p>
        </p:txBody>
      </p:sp>
      <p:sp>
        <p:nvSpPr>
          <p:cNvPr id="3" name="Content Placeholder 2"/>
          <p:cNvSpPr>
            <a:spLocks noGrp="1"/>
          </p:cNvSpPr>
          <p:nvPr>
            <p:ph sz="quarter" idx="1"/>
          </p:nvPr>
        </p:nvSpPr>
        <p:spPr>
          <a:xfrm>
            <a:off x="381000" y="1752600"/>
            <a:ext cx="7696200" cy="5105400"/>
          </a:xfrm>
        </p:spPr>
        <p:txBody>
          <a:bodyPr>
            <a:noAutofit/>
          </a:bodyPr>
          <a:lstStyle/>
          <a:p>
            <a:r>
              <a:rPr lang="fa-IR" b="1" dirty="0" smtClean="0"/>
              <a:t>یادآوری: برخورد(</a:t>
            </a:r>
            <a:r>
              <a:rPr lang="en-US" b="1" dirty="0" smtClean="0"/>
              <a:t>Collision</a:t>
            </a:r>
            <a:r>
              <a:rPr lang="fa-IR" b="1" dirty="0" smtClean="0"/>
              <a:t>)چیست؟</a:t>
            </a:r>
          </a:p>
          <a:p>
            <a:pPr lvl="1"/>
            <a:r>
              <a:rPr lang="fa-IR" dirty="0" smtClean="0"/>
              <a:t>اگر دو یا چند رایانه دقیقاً به طور همزمان روی کابل شبکه داده ارسال کنند برخورد(</a:t>
            </a:r>
            <a:r>
              <a:rPr lang="en-US" dirty="0" smtClean="0"/>
              <a:t>Collision</a:t>
            </a:r>
            <a:r>
              <a:rPr lang="fa-IR" dirty="0" smtClean="0"/>
              <a:t>)به وجود می آید و وقتی چنین اتفاقی بیفتد، دو رایانه درگیر برای یک دوره زمانی تصادفی، انتقال را متوقف می سازند و سپس سعی در ارسال مجدد می نمایند.</a:t>
            </a:r>
          </a:p>
          <a:p>
            <a:endParaRPr lang="fa-IR" dirty="0" smtClean="0"/>
          </a:p>
          <a:p>
            <a:r>
              <a:rPr lang="fa-IR" b="1" dirty="0" smtClean="0"/>
              <a:t>چرا</a:t>
            </a:r>
            <a:r>
              <a:rPr lang="en-US" b="1" dirty="0" smtClean="0"/>
              <a:t>CSMA/CD </a:t>
            </a:r>
            <a:r>
              <a:rPr lang="fa-IR" b="1" dirty="0" smtClean="0"/>
              <a:t>به عنوان روش </a:t>
            </a:r>
            <a:r>
              <a:rPr lang="fa-IR" b="1" dirty="0" smtClean="0">
                <a:solidFill>
                  <a:srgbClr val="FF0000"/>
                </a:solidFill>
              </a:rPr>
              <a:t>کشمکش</a:t>
            </a:r>
            <a:r>
              <a:rPr lang="fa-IR" b="1" dirty="0" smtClean="0"/>
              <a:t> یا </a:t>
            </a:r>
            <a:r>
              <a:rPr lang="fa-IR" b="1" dirty="0" smtClean="0">
                <a:solidFill>
                  <a:srgbClr val="FF0000"/>
                </a:solidFill>
              </a:rPr>
              <a:t>روش رقابتی </a:t>
            </a:r>
            <a:r>
              <a:rPr lang="fa-IR" b="1" dirty="0" smtClean="0"/>
              <a:t>شناخته می شود ؟</a:t>
            </a:r>
          </a:p>
          <a:p>
            <a:pPr lvl="1"/>
            <a:r>
              <a:rPr lang="fa-IR" dirty="0" smtClean="0"/>
              <a:t>زیرا رایانه های شبکه برای به دست آوردن فرصتی در ارسال داده ها، باهم رقابت می کنند.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800" decel="100000"/>
                                        <p:tgtEl>
                                          <p:spTgt spid="3">
                                            <p:txEl>
                                              <p:pRg st="3" end="3"/>
                                            </p:txEl>
                                          </p:spTgt>
                                        </p:tgtEl>
                                      </p:cBhvr>
                                    </p:animEffect>
                                    <p:anim calcmode="lin" valueType="num">
                                      <p:cBhvr>
                                        <p:cTn id="2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800" decel="100000"/>
                                        <p:tgtEl>
                                          <p:spTgt spid="3">
                                            <p:txEl>
                                              <p:pRg st="4" end="4"/>
                                            </p:txEl>
                                          </p:spTgt>
                                        </p:tgtEl>
                                      </p:cBhvr>
                                    </p:animEffect>
                                    <p:anim calcmode="lin" valueType="num">
                                      <p:cBhvr>
                                        <p:cTn id="3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467600" cy="944562"/>
          </a:xfrm>
        </p:spPr>
        <p:txBody>
          <a:bodyPr>
            <a:normAutofit fontScale="90000"/>
          </a:bodyPr>
          <a:lstStyle/>
          <a:p>
            <a:pPr rtl="1"/>
            <a:r>
              <a:rPr lang="fa-IR" sz="3200" b="1" dirty="0" smtClean="0"/>
              <a:t>روش های دسترسی به خط انتقال</a:t>
            </a:r>
            <a:br>
              <a:rPr lang="fa-IR" sz="3200" b="1" dirty="0" smtClean="0"/>
            </a:br>
            <a:r>
              <a:rPr lang="en-US" sz="3200" b="1" dirty="0" smtClean="0"/>
              <a:t> CSMA/CD</a:t>
            </a:r>
            <a:endParaRPr lang="en-US" dirty="0"/>
          </a:p>
        </p:txBody>
      </p:sp>
      <p:sp>
        <p:nvSpPr>
          <p:cNvPr id="3" name="Content Placeholder 2"/>
          <p:cNvSpPr>
            <a:spLocks noGrp="1"/>
          </p:cNvSpPr>
          <p:nvPr>
            <p:ph sz="quarter" idx="1"/>
          </p:nvPr>
        </p:nvSpPr>
        <p:spPr>
          <a:xfrm>
            <a:off x="381000" y="1447800"/>
            <a:ext cx="7696200" cy="5410200"/>
          </a:xfrm>
        </p:spPr>
        <p:txBody>
          <a:bodyPr>
            <a:noAutofit/>
          </a:bodyPr>
          <a:lstStyle/>
          <a:p>
            <a:pPr>
              <a:lnSpc>
                <a:spcPct val="150000"/>
              </a:lnSpc>
            </a:pPr>
            <a:r>
              <a:rPr lang="fa-IR" b="1" dirty="0" smtClean="0"/>
              <a:t>نکات روش </a:t>
            </a:r>
            <a:r>
              <a:rPr lang="en-US" b="1" dirty="0" smtClean="0"/>
              <a:t>CSMA/CD </a:t>
            </a:r>
            <a:endParaRPr lang="fa-IR" b="1" dirty="0" smtClean="0"/>
          </a:p>
          <a:p>
            <a:pPr lvl="1">
              <a:lnSpc>
                <a:spcPct val="150000"/>
              </a:lnSpc>
            </a:pPr>
            <a:r>
              <a:rPr lang="fa-IR" dirty="0" smtClean="0"/>
              <a:t>هر چقدر تعداد رایانه ها بیشتر</a:t>
            </a:r>
            <a:r>
              <a:rPr lang="fa-IR" dirty="0" smtClean="0">
                <a:sym typeface="Wingdings" pitchFamily="2" charset="2"/>
              </a:rPr>
              <a:t></a:t>
            </a:r>
            <a:r>
              <a:rPr lang="fa-IR" dirty="0" smtClean="0"/>
              <a:t> ترافیک شبکه بیشتر</a:t>
            </a:r>
          </a:p>
          <a:p>
            <a:pPr lvl="1">
              <a:lnSpc>
                <a:spcPct val="150000"/>
              </a:lnSpc>
            </a:pPr>
            <a:r>
              <a:rPr lang="fa-IR" dirty="0" smtClean="0"/>
              <a:t>هر چقدر تعداد رایانه ها بیشتر</a:t>
            </a:r>
            <a:r>
              <a:rPr lang="fa-IR" dirty="0" smtClean="0">
                <a:sym typeface="Wingdings" pitchFamily="2" charset="2"/>
              </a:rPr>
              <a:t></a:t>
            </a:r>
            <a:r>
              <a:rPr lang="fa-IR" dirty="0" smtClean="0"/>
              <a:t> برای اجتناب از برخورد، شبکه کندتر </a:t>
            </a:r>
          </a:p>
          <a:p>
            <a:pPr lvl="1">
              <a:lnSpc>
                <a:spcPct val="150000"/>
              </a:lnSpc>
            </a:pPr>
            <a:r>
              <a:rPr lang="fa-IR" dirty="0" smtClean="0"/>
              <a:t>دارای پایین ترین سطح محبوبیت بین روش های دسترسی دیگر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par>
                          <p:cTn id="11" fill="hold">
                            <p:stCondLst>
                              <p:cond delay="500"/>
                            </p:stCondLst>
                            <p:childTnLst>
                              <p:par>
                                <p:cTn id="12" presetID="49" presetClass="entr" presetSubtype="0" decel="10000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7" dur="500"/>
                                        <p:tgtEl>
                                          <p:spTgt spid="3">
                                            <p:txEl>
                                              <p:pRg st="1" end="1"/>
                                            </p:txEl>
                                          </p:spTgt>
                                        </p:tgtEl>
                                      </p:cBhvr>
                                    </p:animEffect>
                                  </p:childTnLst>
                                </p:cTn>
                              </p:par>
                            </p:childTnLst>
                          </p:cTn>
                        </p:par>
                        <p:par>
                          <p:cTn id="18" fill="hold">
                            <p:stCondLst>
                              <p:cond delay="1000"/>
                            </p:stCondLst>
                            <p:childTnLst>
                              <p:par>
                                <p:cTn id="19" presetID="49" presetClass="entr" presetSubtype="0" decel="10000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4" dur="500"/>
                                        <p:tgtEl>
                                          <p:spTgt spid="3">
                                            <p:txEl>
                                              <p:pRg st="2" end="2"/>
                                            </p:txEl>
                                          </p:spTgt>
                                        </p:tgtEl>
                                      </p:cBhvr>
                                    </p:animEffect>
                                  </p:childTnLst>
                                </p:cTn>
                              </p:par>
                            </p:childTnLst>
                          </p:cTn>
                        </p:par>
                        <p:par>
                          <p:cTn id="25" fill="hold">
                            <p:stCondLst>
                              <p:cond delay="1500"/>
                            </p:stCondLst>
                            <p:childTnLst>
                              <p:par>
                                <p:cTn id="26" presetID="49" presetClass="entr" presetSubtype="0" decel="10000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5105400"/>
            <a:ext cx="2057400" cy="1752600"/>
          </a:xfrm>
          <a:prstGeom prst="rect">
            <a:avLst/>
          </a:prstGeom>
          <a:noFill/>
          <a:ln w="9525">
            <a:noFill/>
            <a:miter lim="800000"/>
            <a:headEnd/>
            <a:tailEnd/>
          </a:ln>
          <a:effectLst/>
        </p:spPr>
      </p:pic>
      <p:sp>
        <p:nvSpPr>
          <p:cNvPr id="2" name="Title 1"/>
          <p:cNvSpPr>
            <a:spLocks noGrp="1"/>
          </p:cNvSpPr>
          <p:nvPr>
            <p:ph type="title"/>
          </p:nvPr>
        </p:nvSpPr>
        <p:spPr>
          <a:xfrm>
            <a:off x="457200" y="46038"/>
            <a:ext cx="7467600" cy="944562"/>
          </a:xfrm>
        </p:spPr>
        <p:txBody>
          <a:bodyPr>
            <a:normAutofit fontScale="90000"/>
          </a:bodyPr>
          <a:lstStyle/>
          <a:p>
            <a:pPr rtl="1"/>
            <a:r>
              <a:rPr lang="fa-IR" sz="3200" b="1" dirty="0" smtClean="0"/>
              <a:t>روش های دسترسی به خط انتقال</a:t>
            </a:r>
            <a:br>
              <a:rPr lang="fa-IR" sz="3200" b="1" dirty="0" smtClean="0"/>
            </a:br>
            <a:r>
              <a:rPr lang="en-US" b="1" dirty="0" smtClean="0"/>
              <a:t> Token Passing </a:t>
            </a:r>
            <a:endParaRPr lang="en-US" dirty="0"/>
          </a:p>
        </p:txBody>
      </p:sp>
      <p:sp>
        <p:nvSpPr>
          <p:cNvPr id="3" name="Content Placeholder 2"/>
          <p:cNvSpPr>
            <a:spLocks noGrp="1"/>
          </p:cNvSpPr>
          <p:nvPr>
            <p:ph sz="quarter" idx="1"/>
          </p:nvPr>
        </p:nvSpPr>
        <p:spPr>
          <a:xfrm>
            <a:off x="381000" y="1143000"/>
            <a:ext cx="7696200" cy="5715000"/>
          </a:xfrm>
        </p:spPr>
        <p:txBody>
          <a:bodyPr>
            <a:noAutofit/>
          </a:bodyPr>
          <a:lstStyle/>
          <a:p>
            <a:r>
              <a:rPr lang="fa-IR" b="1" dirty="0" smtClean="0"/>
              <a:t>مراحل </a:t>
            </a:r>
          </a:p>
          <a:p>
            <a:r>
              <a:rPr lang="fa-IR" b="1" dirty="0" smtClean="0"/>
              <a:t>بسته خاصی به نام نشانه (</a:t>
            </a:r>
            <a:r>
              <a:rPr lang="en-US" b="1" dirty="0" smtClean="0"/>
              <a:t>Token</a:t>
            </a:r>
            <a:r>
              <a:rPr lang="fa-IR" b="1" dirty="0" smtClean="0"/>
              <a:t>) </a:t>
            </a:r>
            <a:r>
              <a:rPr lang="fa-IR" dirty="0" smtClean="0"/>
              <a:t>به صورت حلقوی از طریق کابل از یک رایانه به رایانه دیگر گردش می کند. </a:t>
            </a:r>
          </a:p>
          <a:p>
            <a:r>
              <a:rPr lang="fa-IR" dirty="0" smtClean="0"/>
              <a:t>وقتی رایانه ای بخواهد داده ها را در طول شبکه ارسال کند باید منتظر نشانه (</a:t>
            </a:r>
            <a:r>
              <a:rPr lang="en-US" dirty="0" smtClean="0"/>
              <a:t>Token</a:t>
            </a:r>
            <a:r>
              <a:rPr lang="fa-IR" dirty="0" smtClean="0"/>
              <a:t>)آزاد بماند. </a:t>
            </a:r>
          </a:p>
          <a:p>
            <a:r>
              <a:rPr lang="fa-IR" dirty="0" smtClean="0"/>
              <a:t>وقتی نشانه آزاد تشخیص داده شد، رایانه می تواند داده ها را انتقال دهد.</a:t>
            </a:r>
          </a:p>
          <a:p>
            <a:endParaRPr lang="fa-IR" dirty="0" smtClean="0"/>
          </a:p>
          <a:p>
            <a:r>
              <a:rPr lang="fa-IR" b="1" dirty="0" smtClean="0"/>
              <a:t>نکات:</a:t>
            </a:r>
          </a:p>
          <a:p>
            <a:pPr lvl="1"/>
            <a:r>
              <a:rPr lang="fa-IR" dirty="0" smtClean="0"/>
              <a:t>تا زمانی که نشانه توسط یک رایانه مورد استفاده قرار می گیرد، سایر رایانه ها نمی توانند داده ای را منتقل کنند </a:t>
            </a:r>
          </a:p>
          <a:p>
            <a:pPr lvl="1"/>
            <a:r>
              <a:rPr lang="fa-IR" dirty="0" smtClean="0"/>
              <a:t>در این روش در هر لحظه فقط یک رایانه می تواند از نشانه استفاده کند. </a:t>
            </a:r>
          </a:p>
          <a:p>
            <a:pPr lvl="1"/>
            <a:r>
              <a:rPr lang="fa-IR" dirty="0" smtClean="0"/>
              <a:t>در این روش رقابت و برخورد وجود ندارد</a:t>
            </a:r>
          </a:p>
          <a:p>
            <a:pPr lvl="1"/>
            <a:r>
              <a:rPr lang="fa-IR" dirty="0" smtClean="0"/>
              <a:t>هیچ زمانی برای ارسال مجدد داده صرف نمی شود</a:t>
            </a:r>
          </a:p>
          <a:p>
            <a:pPr lvl="1"/>
            <a:r>
              <a:rPr lang="fa-IR" dirty="0" smtClean="0"/>
              <a:t>ترافیکی بر روی شبکه به وجود نمی آید.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800" decel="100000"/>
                                        <p:tgtEl>
                                          <p:spTgt spid="3">
                                            <p:txEl>
                                              <p:pRg st="1" end="1"/>
                                            </p:txEl>
                                          </p:spTgt>
                                        </p:tgtEl>
                                      </p:cBhvr>
                                    </p:animEffect>
                                    <p:anim calcmode="lin" valueType="num">
                                      <p:cBhvr>
                                        <p:cTn id="17"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22" presetID="23" presetClass="entr" presetSubtype="16" fill="hold" nodeType="withEffect">
                                  <p:stCondLst>
                                    <p:cond delay="0"/>
                                  </p:stCondLst>
                                  <p:childTnLst>
                                    <p:set>
                                      <p:cBhvr>
                                        <p:cTn id="23" dur="1" fill="hold">
                                          <p:stCondLst>
                                            <p:cond delay="0"/>
                                          </p:stCondLst>
                                        </p:cTn>
                                        <p:tgtEl>
                                          <p:spTgt spid="1026"/>
                                        </p:tgtEl>
                                        <p:attrNameLst>
                                          <p:attrName>style.visibility</p:attrName>
                                        </p:attrNameLst>
                                      </p:cBhvr>
                                      <p:to>
                                        <p:strVal val="visible"/>
                                      </p:to>
                                    </p:set>
                                    <p:anim calcmode="lin" valueType="num">
                                      <p:cBhvr>
                                        <p:cTn id="24" dur="500" fill="hold"/>
                                        <p:tgtEl>
                                          <p:spTgt spid="1026"/>
                                        </p:tgtEl>
                                        <p:attrNameLst>
                                          <p:attrName>ppt_w</p:attrName>
                                        </p:attrNameLst>
                                      </p:cBhvr>
                                      <p:tavLst>
                                        <p:tav tm="0">
                                          <p:val>
                                            <p:fltVal val="0"/>
                                          </p:val>
                                        </p:tav>
                                        <p:tav tm="100000">
                                          <p:val>
                                            <p:strVal val="#ppt_w"/>
                                          </p:val>
                                        </p:tav>
                                      </p:tavLst>
                                    </p:anim>
                                    <p:anim calcmode="lin" valueType="num">
                                      <p:cBhvr>
                                        <p:cTn id="25" dur="500" fill="hold"/>
                                        <p:tgtEl>
                                          <p:spTgt spid="1026"/>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30"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800" decel="100000"/>
                                        <p:tgtEl>
                                          <p:spTgt spid="3">
                                            <p:txEl>
                                              <p:pRg st="2" end="2"/>
                                            </p:txEl>
                                          </p:spTgt>
                                        </p:tgtEl>
                                      </p:cBhvr>
                                    </p:animEffect>
                                    <p:anim calcmode="lin" valueType="num">
                                      <p:cBhvr>
                                        <p:cTn id="30"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1"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2"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par>
                          <p:cTn id="35" fill="hold">
                            <p:stCondLst>
                              <p:cond delay="3000"/>
                            </p:stCondLst>
                            <p:childTnLst>
                              <p:par>
                                <p:cTn id="36" presetID="30" presetClass="entr" presetSubtype="0" fill="hold" grpId="0" nodeType="after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800" decel="100000"/>
                                        <p:tgtEl>
                                          <p:spTgt spid="3">
                                            <p:txEl>
                                              <p:pRg st="3" end="3"/>
                                            </p:txEl>
                                          </p:spTgt>
                                        </p:tgtEl>
                                      </p:cBhvr>
                                    </p:animEffect>
                                    <p:anim calcmode="lin" valueType="num">
                                      <p:cBhvr>
                                        <p:cTn id="39"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0"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1"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0"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800" decel="100000"/>
                                        <p:tgtEl>
                                          <p:spTgt spid="3">
                                            <p:txEl>
                                              <p:pRg st="5" end="5"/>
                                            </p:txEl>
                                          </p:spTgt>
                                        </p:tgtEl>
                                      </p:cBhvr>
                                    </p:animEffect>
                                    <p:anim calcmode="lin" valueType="num">
                                      <p:cBhvr>
                                        <p:cTn id="49"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0"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51"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0" presetClass="entr" presetSubtype="0" fill="hold" grpId="0" nodeType="clickEffect">
                                  <p:stCondLst>
                                    <p:cond delay="0"/>
                                  </p:stCondLst>
                                  <p:childTnLst>
                                    <p:set>
                                      <p:cBhvr>
                                        <p:cTn id="57" dur="1" fill="hold">
                                          <p:stCondLst>
                                            <p:cond delay="0"/>
                                          </p:stCondLst>
                                        </p:cTn>
                                        <p:tgtEl>
                                          <p:spTgt spid="3">
                                            <p:txEl>
                                              <p:pRg st="6" end="6"/>
                                            </p:txEl>
                                          </p:spTgt>
                                        </p:tgtEl>
                                        <p:attrNameLst>
                                          <p:attrName>style.visibility</p:attrName>
                                        </p:attrNameLst>
                                      </p:cBhvr>
                                      <p:to>
                                        <p:strVal val="visible"/>
                                      </p:to>
                                    </p:set>
                                    <p:animEffect transition="in" filter="fade">
                                      <p:cBhvr>
                                        <p:cTn id="58" dur="800" decel="100000"/>
                                        <p:tgtEl>
                                          <p:spTgt spid="3">
                                            <p:txEl>
                                              <p:pRg st="6" end="6"/>
                                            </p:txEl>
                                          </p:spTgt>
                                        </p:tgtEl>
                                      </p:cBhvr>
                                    </p:animEffect>
                                    <p:anim calcmode="lin" valueType="num">
                                      <p:cBhvr>
                                        <p:cTn id="59"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60"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61"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62"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63"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0" presetClass="entr" presetSubtype="0" fill="hold" grpId="0"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Effect transition="in" filter="fade">
                                      <p:cBhvr>
                                        <p:cTn id="68" dur="800" decel="100000"/>
                                        <p:tgtEl>
                                          <p:spTgt spid="3">
                                            <p:txEl>
                                              <p:pRg st="7" end="7"/>
                                            </p:txEl>
                                          </p:spTgt>
                                        </p:tgtEl>
                                      </p:cBhvr>
                                    </p:animEffect>
                                    <p:anim calcmode="lin" valueType="num">
                                      <p:cBhvr>
                                        <p:cTn id="69"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70"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71"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72"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73"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0" presetClass="entr" presetSubtype="0" fill="hold" grpId="0" nodeType="click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Effect transition="in" filter="fade">
                                      <p:cBhvr>
                                        <p:cTn id="78" dur="800" decel="100000"/>
                                        <p:tgtEl>
                                          <p:spTgt spid="3">
                                            <p:txEl>
                                              <p:pRg st="8" end="8"/>
                                            </p:txEl>
                                          </p:spTgt>
                                        </p:tgtEl>
                                      </p:cBhvr>
                                    </p:animEffect>
                                    <p:anim calcmode="lin" valueType="num">
                                      <p:cBhvr>
                                        <p:cTn id="79"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80"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81"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82"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83"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30" presetClass="entr" presetSubtype="0" fill="hold" grpId="0" nodeType="clickEffect">
                                  <p:stCondLst>
                                    <p:cond delay="0"/>
                                  </p:stCondLst>
                                  <p:childTnLst>
                                    <p:set>
                                      <p:cBhvr>
                                        <p:cTn id="87" dur="1" fill="hold">
                                          <p:stCondLst>
                                            <p:cond delay="0"/>
                                          </p:stCondLst>
                                        </p:cTn>
                                        <p:tgtEl>
                                          <p:spTgt spid="3">
                                            <p:txEl>
                                              <p:pRg st="9" end="9"/>
                                            </p:txEl>
                                          </p:spTgt>
                                        </p:tgtEl>
                                        <p:attrNameLst>
                                          <p:attrName>style.visibility</p:attrName>
                                        </p:attrNameLst>
                                      </p:cBhvr>
                                      <p:to>
                                        <p:strVal val="visible"/>
                                      </p:to>
                                    </p:set>
                                    <p:animEffect transition="in" filter="fade">
                                      <p:cBhvr>
                                        <p:cTn id="88" dur="800" decel="100000"/>
                                        <p:tgtEl>
                                          <p:spTgt spid="3">
                                            <p:txEl>
                                              <p:pRg st="9" end="9"/>
                                            </p:txEl>
                                          </p:spTgt>
                                        </p:tgtEl>
                                      </p:cBhvr>
                                    </p:animEffect>
                                    <p:anim calcmode="lin" valueType="num">
                                      <p:cBhvr>
                                        <p:cTn id="89" dur="800" decel="100000" fill="hold"/>
                                        <p:tgtEl>
                                          <p:spTgt spid="3">
                                            <p:txEl>
                                              <p:pRg st="9" end="9"/>
                                            </p:txEl>
                                          </p:spTgt>
                                        </p:tgtEl>
                                        <p:attrNameLst>
                                          <p:attrName>style.rotation</p:attrName>
                                        </p:attrNameLst>
                                      </p:cBhvr>
                                      <p:tavLst>
                                        <p:tav tm="0">
                                          <p:val>
                                            <p:fltVal val="-90"/>
                                          </p:val>
                                        </p:tav>
                                        <p:tav tm="100000">
                                          <p:val>
                                            <p:fltVal val="0"/>
                                          </p:val>
                                        </p:tav>
                                      </p:tavLst>
                                    </p:anim>
                                    <p:anim calcmode="lin" valueType="num">
                                      <p:cBhvr>
                                        <p:cTn id="90" dur="800" decel="100000" fill="hold"/>
                                        <p:tgtEl>
                                          <p:spTgt spid="3">
                                            <p:txEl>
                                              <p:pRg st="9" end="9"/>
                                            </p:txEl>
                                          </p:spTgt>
                                        </p:tgtEl>
                                        <p:attrNameLst>
                                          <p:attrName>ppt_x</p:attrName>
                                        </p:attrNameLst>
                                      </p:cBhvr>
                                      <p:tavLst>
                                        <p:tav tm="0">
                                          <p:val>
                                            <p:strVal val="#ppt_x+0.4"/>
                                          </p:val>
                                        </p:tav>
                                        <p:tav tm="100000">
                                          <p:val>
                                            <p:strVal val="#ppt_x-0.05"/>
                                          </p:val>
                                        </p:tav>
                                      </p:tavLst>
                                    </p:anim>
                                    <p:anim calcmode="lin" valueType="num">
                                      <p:cBhvr>
                                        <p:cTn id="91" dur="800" decel="100000" fill="hold"/>
                                        <p:tgtEl>
                                          <p:spTgt spid="3">
                                            <p:txEl>
                                              <p:pRg st="9" end="9"/>
                                            </p:txEl>
                                          </p:spTgt>
                                        </p:tgtEl>
                                        <p:attrNameLst>
                                          <p:attrName>ppt_y</p:attrName>
                                        </p:attrNameLst>
                                      </p:cBhvr>
                                      <p:tavLst>
                                        <p:tav tm="0">
                                          <p:val>
                                            <p:strVal val="#ppt_y-0.4"/>
                                          </p:val>
                                        </p:tav>
                                        <p:tav tm="100000">
                                          <p:val>
                                            <p:strVal val="#ppt_y+0.1"/>
                                          </p:val>
                                        </p:tav>
                                      </p:tavLst>
                                    </p:anim>
                                    <p:anim calcmode="lin" valueType="num">
                                      <p:cBhvr>
                                        <p:cTn id="92" dur="200" accel="100000" fill="hold">
                                          <p:stCondLst>
                                            <p:cond delay="800"/>
                                          </p:stCondLst>
                                        </p:cTn>
                                        <p:tgtEl>
                                          <p:spTgt spid="3">
                                            <p:txEl>
                                              <p:pRg st="9" end="9"/>
                                            </p:txEl>
                                          </p:spTgt>
                                        </p:tgtEl>
                                        <p:attrNameLst>
                                          <p:attrName>ppt_x</p:attrName>
                                        </p:attrNameLst>
                                      </p:cBhvr>
                                      <p:tavLst>
                                        <p:tav tm="0">
                                          <p:val>
                                            <p:strVal val="#ppt_x-0.05"/>
                                          </p:val>
                                        </p:tav>
                                        <p:tav tm="100000">
                                          <p:val>
                                            <p:strVal val="#ppt_x"/>
                                          </p:val>
                                        </p:tav>
                                      </p:tavLst>
                                    </p:anim>
                                    <p:anim calcmode="lin" valueType="num">
                                      <p:cBhvr>
                                        <p:cTn id="93" dur="200" accel="100000" fill="hold">
                                          <p:stCondLst>
                                            <p:cond delay="800"/>
                                          </p:stCondLst>
                                        </p:cTn>
                                        <p:tgtEl>
                                          <p:spTgt spid="3">
                                            <p:txEl>
                                              <p:pRg st="9" end="9"/>
                                            </p:txEl>
                                          </p:spTgt>
                                        </p:tgtEl>
                                        <p:attrNameLst>
                                          <p:attrName>ppt_y</p:attrName>
                                        </p:attrNameLst>
                                      </p:cBhvr>
                                      <p:tavLst>
                                        <p:tav tm="0">
                                          <p:val>
                                            <p:strVal val="#ppt_y+0.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30" presetClass="entr" presetSubtype="0" fill="hold" grpId="0" nodeType="clickEffect">
                                  <p:stCondLst>
                                    <p:cond delay="0"/>
                                  </p:stCondLst>
                                  <p:childTnLst>
                                    <p:set>
                                      <p:cBhvr>
                                        <p:cTn id="97" dur="1" fill="hold">
                                          <p:stCondLst>
                                            <p:cond delay="0"/>
                                          </p:stCondLst>
                                        </p:cTn>
                                        <p:tgtEl>
                                          <p:spTgt spid="3">
                                            <p:txEl>
                                              <p:pRg st="10" end="10"/>
                                            </p:txEl>
                                          </p:spTgt>
                                        </p:tgtEl>
                                        <p:attrNameLst>
                                          <p:attrName>style.visibility</p:attrName>
                                        </p:attrNameLst>
                                      </p:cBhvr>
                                      <p:to>
                                        <p:strVal val="visible"/>
                                      </p:to>
                                    </p:set>
                                    <p:animEffect transition="in" filter="fade">
                                      <p:cBhvr>
                                        <p:cTn id="98" dur="800" decel="100000"/>
                                        <p:tgtEl>
                                          <p:spTgt spid="3">
                                            <p:txEl>
                                              <p:pRg st="10" end="10"/>
                                            </p:txEl>
                                          </p:spTgt>
                                        </p:tgtEl>
                                      </p:cBhvr>
                                    </p:animEffect>
                                    <p:anim calcmode="lin" valueType="num">
                                      <p:cBhvr>
                                        <p:cTn id="99" dur="800" decel="100000" fill="hold"/>
                                        <p:tgtEl>
                                          <p:spTgt spid="3">
                                            <p:txEl>
                                              <p:pRg st="10" end="10"/>
                                            </p:txEl>
                                          </p:spTgt>
                                        </p:tgtEl>
                                        <p:attrNameLst>
                                          <p:attrName>style.rotation</p:attrName>
                                        </p:attrNameLst>
                                      </p:cBhvr>
                                      <p:tavLst>
                                        <p:tav tm="0">
                                          <p:val>
                                            <p:fltVal val="-90"/>
                                          </p:val>
                                        </p:tav>
                                        <p:tav tm="100000">
                                          <p:val>
                                            <p:fltVal val="0"/>
                                          </p:val>
                                        </p:tav>
                                      </p:tavLst>
                                    </p:anim>
                                    <p:anim calcmode="lin" valueType="num">
                                      <p:cBhvr>
                                        <p:cTn id="100" dur="800" decel="100000" fill="hold"/>
                                        <p:tgtEl>
                                          <p:spTgt spid="3">
                                            <p:txEl>
                                              <p:pRg st="10" end="10"/>
                                            </p:txEl>
                                          </p:spTgt>
                                        </p:tgtEl>
                                        <p:attrNameLst>
                                          <p:attrName>ppt_x</p:attrName>
                                        </p:attrNameLst>
                                      </p:cBhvr>
                                      <p:tavLst>
                                        <p:tav tm="0">
                                          <p:val>
                                            <p:strVal val="#ppt_x+0.4"/>
                                          </p:val>
                                        </p:tav>
                                        <p:tav tm="100000">
                                          <p:val>
                                            <p:strVal val="#ppt_x-0.05"/>
                                          </p:val>
                                        </p:tav>
                                      </p:tavLst>
                                    </p:anim>
                                    <p:anim calcmode="lin" valueType="num">
                                      <p:cBhvr>
                                        <p:cTn id="101" dur="800" decel="100000" fill="hold"/>
                                        <p:tgtEl>
                                          <p:spTgt spid="3">
                                            <p:txEl>
                                              <p:pRg st="10" end="10"/>
                                            </p:txEl>
                                          </p:spTgt>
                                        </p:tgtEl>
                                        <p:attrNameLst>
                                          <p:attrName>ppt_y</p:attrName>
                                        </p:attrNameLst>
                                      </p:cBhvr>
                                      <p:tavLst>
                                        <p:tav tm="0">
                                          <p:val>
                                            <p:strVal val="#ppt_y-0.4"/>
                                          </p:val>
                                        </p:tav>
                                        <p:tav tm="100000">
                                          <p:val>
                                            <p:strVal val="#ppt_y+0.1"/>
                                          </p:val>
                                        </p:tav>
                                      </p:tavLst>
                                    </p:anim>
                                    <p:anim calcmode="lin" valueType="num">
                                      <p:cBhvr>
                                        <p:cTn id="102" dur="200" accel="100000" fill="hold">
                                          <p:stCondLst>
                                            <p:cond delay="800"/>
                                          </p:stCondLst>
                                        </p:cTn>
                                        <p:tgtEl>
                                          <p:spTgt spid="3">
                                            <p:txEl>
                                              <p:pRg st="10" end="10"/>
                                            </p:txEl>
                                          </p:spTgt>
                                        </p:tgtEl>
                                        <p:attrNameLst>
                                          <p:attrName>ppt_x</p:attrName>
                                        </p:attrNameLst>
                                      </p:cBhvr>
                                      <p:tavLst>
                                        <p:tav tm="0">
                                          <p:val>
                                            <p:strVal val="#ppt_x-0.05"/>
                                          </p:val>
                                        </p:tav>
                                        <p:tav tm="100000">
                                          <p:val>
                                            <p:strVal val="#ppt_x"/>
                                          </p:val>
                                        </p:tav>
                                      </p:tavLst>
                                    </p:anim>
                                    <p:anim calcmode="lin" valueType="num">
                                      <p:cBhvr>
                                        <p:cTn id="103" dur="200" accel="100000" fill="hold">
                                          <p:stCondLst>
                                            <p:cond delay="800"/>
                                          </p:stCondLst>
                                        </p:cTn>
                                        <p:tgtEl>
                                          <p:spTgt spid="3">
                                            <p:txEl>
                                              <p:pRg st="10" end="1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467600" cy="944562"/>
          </a:xfrm>
        </p:spPr>
        <p:txBody>
          <a:bodyPr>
            <a:normAutofit fontScale="90000"/>
          </a:bodyPr>
          <a:lstStyle/>
          <a:p>
            <a:pPr rtl="1"/>
            <a:r>
              <a:rPr lang="fa-IR" sz="3200" b="1" dirty="0" smtClean="0"/>
              <a:t>روش های دسترسی به خط انتقال</a:t>
            </a:r>
            <a:br>
              <a:rPr lang="fa-IR" sz="3200" b="1" dirty="0" smtClean="0"/>
            </a:br>
            <a:r>
              <a:rPr lang="fa-IR" b="1" dirty="0" smtClean="0"/>
              <a:t> روش اولویت تقاضا</a:t>
            </a:r>
            <a:endParaRPr lang="en-US" dirty="0"/>
          </a:p>
        </p:txBody>
      </p:sp>
      <p:sp>
        <p:nvSpPr>
          <p:cNvPr id="3" name="Content Placeholder 2"/>
          <p:cNvSpPr>
            <a:spLocks noGrp="1"/>
          </p:cNvSpPr>
          <p:nvPr>
            <p:ph sz="quarter" idx="1"/>
          </p:nvPr>
        </p:nvSpPr>
        <p:spPr>
          <a:xfrm>
            <a:off x="381000" y="1143000"/>
            <a:ext cx="7696200" cy="5715000"/>
          </a:xfrm>
        </p:spPr>
        <p:txBody>
          <a:bodyPr>
            <a:noAutofit/>
          </a:bodyPr>
          <a:lstStyle/>
          <a:p>
            <a:r>
              <a:rPr lang="fa-IR" dirty="0" smtClean="0"/>
              <a:t>رایانه ای که می خواهد داده ارسال کند آن را به </a:t>
            </a:r>
            <a:r>
              <a:rPr lang="fa-IR" dirty="0" smtClean="0">
                <a:solidFill>
                  <a:srgbClr val="FF0000"/>
                </a:solidFill>
              </a:rPr>
              <a:t>هاب</a:t>
            </a:r>
            <a:r>
              <a:rPr lang="fa-IR" dirty="0" smtClean="0"/>
              <a:t> واگذار می کند.</a:t>
            </a:r>
          </a:p>
          <a:p>
            <a:r>
              <a:rPr lang="fa-IR" dirty="0" smtClean="0"/>
              <a:t>در روش اولویت تقاضا، ارتباط بین رایانه فرستنده با هاب و هاب با رایانه مقصد بر قرار می باشد. </a:t>
            </a:r>
          </a:p>
          <a:p>
            <a:endParaRPr lang="fa-IR" dirty="0" smtClean="0"/>
          </a:p>
          <a:p>
            <a:r>
              <a:rPr lang="fa-IR" b="1" dirty="0" smtClean="0"/>
              <a:t>نکات:</a:t>
            </a:r>
          </a:p>
          <a:p>
            <a:pPr lvl="1"/>
            <a:r>
              <a:rPr lang="fa-IR" sz="2400" dirty="0" smtClean="0"/>
              <a:t>در روش اولویت تقاضا از</a:t>
            </a:r>
            <a:r>
              <a:rPr lang="fa-IR" sz="2400" dirty="0" smtClean="0">
                <a:solidFill>
                  <a:srgbClr val="FF0000"/>
                </a:solidFill>
              </a:rPr>
              <a:t> 4 زوج سیم </a:t>
            </a:r>
            <a:r>
              <a:rPr lang="fa-IR" sz="2400" dirty="0" smtClean="0"/>
              <a:t>استفاده می شود که این کار باعث خواهد شد تا رایانه ها به طور همزمان هم ارسال و هم دریافت داده داشته باشند.</a:t>
            </a:r>
          </a:p>
          <a:p>
            <a:pPr lvl="1"/>
            <a:r>
              <a:rPr lang="fa-IR" sz="2400" dirty="0" smtClean="0"/>
              <a:t>این روش دارای </a:t>
            </a:r>
            <a:r>
              <a:rPr lang="fa-IR" sz="2400" dirty="0" smtClean="0">
                <a:solidFill>
                  <a:srgbClr val="FF0000"/>
                </a:solidFill>
              </a:rPr>
              <a:t>راندمان بیشتری </a:t>
            </a:r>
            <a:r>
              <a:rPr lang="fa-IR" sz="2400" dirty="0" smtClean="0"/>
              <a:t>نسبت به روش </a:t>
            </a:r>
            <a:r>
              <a:rPr lang="en-US" sz="2400" dirty="0" smtClean="0"/>
              <a:t>CSMA/CD </a:t>
            </a:r>
            <a:r>
              <a:rPr lang="fa-IR" sz="2400" dirty="0" smtClean="0"/>
              <a:t>می باشد.</a:t>
            </a:r>
          </a:p>
          <a:p>
            <a:pPr lvl="1"/>
            <a:r>
              <a:rPr lang="fa-IR" sz="2400" dirty="0" smtClean="0"/>
              <a:t>در این روش کنترل دسترسی شبکه از ایستگاه کاری به هاب انتقال می یابد.</a:t>
            </a:r>
          </a:p>
          <a:p>
            <a:pPr lvl="1"/>
            <a:r>
              <a:rPr lang="fa-IR" sz="2400" dirty="0" smtClean="0"/>
              <a:t>این روش دسترسی در هم بندی ستاره ای استفاده می شود</a:t>
            </a:r>
          </a:p>
          <a:p>
            <a:pPr lvl="1"/>
            <a:r>
              <a:rPr lang="fa-IR" sz="2400" dirty="0" smtClean="0"/>
              <a:t>از روش های جدید دسترسی به خط انتقال می باشدکه توسط مؤسسه مهندسان برق و الکترونیک(</a:t>
            </a:r>
            <a:r>
              <a:rPr lang="en-US" sz="2400" dirty="0" smtClean="0"/>
              <a:t>IEEE </a:t>
            </a:r>
            <a:r>
              <a:rPr lang="fa-IR" sz="2400" dirty="0" smtClean="0"/>
              <a:t>)</a:t>
            </a:r>
            <a:r>
              <a:rPr lang="en-US" sz="2400" dirty="0" smtClean="0"/>
              <a:t> </a:t>
            </a:r>
            <a:r>
              <a:rPr lang="fa-IR" sz="2400" dirty="0" smtClean="0"/>
              <a:t>مورد تأئید قرار گرفته است. </a:t>
            </a:r>
          </a:p>
          <a:p>
            <a:endParaRPr lang="fa-IR"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انواع هم بندی(پیکربندی)</a:t>
            </a:r>
            <a:br>
              <a:rPr lang="fa-IR" dirty="0" smtClean="0"/>
            </a:br>
            <a:r>
              <a:rPr lang="en-US" b="1" dirty="0" smtClean="0"/>
              <a:t> Topology</a:t>
            </a:r>
            <a:endParaRPr lang="en-US" dirty="0"/>
          </a:p>
        </p:txBody>
      </p:sp>
      <p:sp>
        <p:nvSpPr>
          <p:cNvPr id="3" name="Content Placeholder 2"/>
          <p:cNvSpPr>
            <a:spLocks noGrp="1"/>
          </p:cNvSpPr>
          <p:nvPr>
            <p:ph sz="quarter" idx="1"/>
          </p:nvPr>
        </p:nvSpPr>
        <p:spPr>
          <a:xfrm>
            <a:off x="758952" y="1600200"/>
            <a:ext cx="3657600" cy="4572000"/>
          </a:xfrm>
        </p:spPr>
        <p:txBody>
          <a:bodyPr>
            <a:normAutofit/>
          </a:bodyPr>
          <a:lstStyle/>
          <a:p>
            <a:r>
              <a:rPr lang="fa-IR" sz="2800" dirty="0" smtClean="0"/>
              <a:t>هم بندی خطی</a:t>
            </a:r>
          </a:p>
          <a:p>
            <a:r>
              <a:rPr lang="fa-IR" sz="2800" dirty="0" smtClean="0"/>
              <a:t>هم بندی مشبک</a:t>
            </a:r>
          </a:p>
          <a:p>
            <a:r>
              <a:rPr lang="fa-IR" sz="2800" dirty="0" smtClean="0"/>
              <a:t>هم بندی ستاره ای</a:t>
            </a:r>
          </a:p>
          <a:p>
            <a:r>
              <a:rPr lang="fa-IR" sz="2800" dirty="0" smtClean="0"/>
              <a:t>هم بندی حلقوی</a:t>
            </a:r>
          </a:p>
          <a:p>
            <a:pPr lvl="1"/>
            <a:r>
              <a:rPr lang="fa-IR" sz="1800" dirty="0" smtClean="0"/>
              <a:t>هم بندی حلقوی یک طرفه</a:t>
            </a:r>
          </a:p>
          <a:p>
            <a:pPr lvl="1"/>
            <a:r>
              <a:rPr lang="fa-IR" sz="1800" dirty="0" smtClean="0"/>
              <a:t>هم بندی حلقوی دو طرفه</a:t>
            </a:r>
            <a:endParaRPr lang="en-US" sz="1800" dirty="0"/>
          </a:p>
        </p:txBody>
      </p:sp>
      <p:sp>
        <p:nvSpPr>
          <p:cNvPr id="8" name="Content Placeholder 7"/>
          <p:cNvSpPr>
            <a:spLocks noGrp="1"/>
          </p:cNvSpPr>
          <p:nvPr>
            <p:ph sz="quarter" idx="2"/>
          </p:nvPr>
        </p:nvSpPr>
        <p:spPr>
          <a:xfrm>
            <a:off x="4572000" y="1600200"/>
            <a:ext cx="3657600" cy="4572000"/>
          </a:xfrm>
        </p:spPr>
        <p:txBody>
          <a:bodyPr>
            <a:normAutofit/>
          </a:bodyPr>
          <a:lstStyle/>
          <a:p>
            <a:pPr rtl="0"/>
            <a:r>
              <a:rPr lang="en-US" sz="2700" dirty="0" smtClean="0"/>
              <a:t>BUS</a:t>
            </a:r>
            <a:endParaRPr lang="fa-IR" sz="2700" dirty="0" smtClean="0"/>
          </a:p>
          <a:p>
            <a:pPr rtl="0"/>
            <a:r>
              <a:rPr lang="en-US" sz="2700" dirty="0" smtClean="0"/>
              <a:t>Mesh</a:t>
            </a:r>
            <a:endParaRPr lang="fa-IR" sz="2700" dirty="0" smtClean="0"/>
          </a:p>
          <a:p>
            <a:pPr rtl="0"/>
            <a:r>
              <a:rPr lang="en-US" sz="2700" dirty="0" smtClean="0"/>
              <a:t>Star</a:t>
            </a:r>
            <a:endParaRPr lang="fa-IR" sz="2700" dirty="0" smtClean="0"/>
          </a:p>
          <a:p>
            <a:pPr rtl="0"/>
            <a:r>
              <a:rPr lang="en-US" sz="2700" dirty="0" smtClean="0"/>
              <a:t>Ring</a:t>
            </a:r>
          </a:p>
          <a:p>
            <a:pPr rtl="0"/>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anim calcmode="lin" valueType="num">
                                      <p:cBhvr additive="base">
                                        <p:cTn id="16"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8">
                                            <p:txEl>
                                              <p:pRg st="1" end="1"/>
                                            </p:txEl>
                                          </p:spTgt>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8" fill="hold" grpId="0" nodeType="after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additive="base">
                                        <p:cTn id="25"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2" end="2"/>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8" fill="hold" grpId="0" nodeType="afterEffect">
                                  <p:stCondLst>
                                    <p:cond delay="0"/>
                                  </p:stCondLst>
                                  <p:childTnLst>
                                    <p:set>
                                      <p:cBhvr>
                                        <p:cTn id="33" dur="1" fill="hold">
                                          <p:stCondLst>
                                            <p:cond delay="0"/>
                                          </p:stCondLst>
                                        </p:cTn>
                                        <p:tgtEl>
                                          <p:spTgt spid="8">
                                            <p:txEl>
                                              <p:pRg st="3" end="3"/>
                                            </p:txEl>
                                          </p:spTgt>
                                        </p:tgtEl>
                                        <p:attrNameLst>
                                          <p:attrName>style.visibility</p:attrName>
                                        </p:attrNameLst>
                                      </p:cBhvr>
                                      <p:to>
                                        <p:strVal val="visible"/>
                                      </p:to>
                                    </p:set>
                                    <p:anim calcmode="lin" valueType="num">
                                      <p:cBhvr additive="base">
                                        <p:cTn id="34"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8">
                                            <p:txEl>
                                              <p:pRg st="3" end="3"/>
                                            </p:txEl>
                                          </p:spTgt>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additive="base">
                                        <p:cTn id="38"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2" presetClass="entr" presetSubtype="2" fill="hold" grpId="0" nodeType="after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additive="base">
                                        <p:cTn id="4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هم بندی(</a:t>
            </a:r>
            <a:r>
              <a:rPr lang="en-US" b="1" dirty="0" smtClean="0"/>
              <a:t>Topology</a:t>
            </a:r>
            <a:r>
              <a:rPr lang="fa-IR" dirty="0" smtClean="0"/>
              <a:t>)</a:t>
            </a:r>
            <a:br>
              <a:rPr lang="fa-IR" dirty="0" smtClean="0"/>
            </a:br>
            <a:r>
              <a:rPr lang="fa-IR" dirty="0" smtClean="0"/>
              <a:t>خطی (</a:t>
            </a:r>
            <a:r>
              <a:rPr lang="en-US" dirty="0" smtClean="0"/>
              <a:t>Bus</a:t>
            </a:r>
            <a:r>
              <a:rPr lang="fa-IR" dirty="0" smtClean="0"/>
              <a:t>)</a:t>
            </a:r>
            <a:endParaRPr lang="en-US" dirty="0"/>
          </a:p>
        </p:txBody>
      </p:sp>
      <p:sp>
        <p:nvSpPr>
          <p:cNvPr id="3" name="Content Placeholder 2"/>
          <p:cNvSpPr>
            <a:spLocks noGrp="1"/>
          </p:cNvSpPr>
          <p:nvPr>
            <p:ph sz="quarter" idx="1"/>
          </p:nvPr>
        </p:nvSpPr>
        <p:spPr>
          <a:xfrm>
            <a:off x="457200" y="1600200"/>
            <a:ext cx="7467600" cy="4953000"/>
          </a:xfrm>
        </p:spPr>
        <p:txBody>
          <a:bodyPr>
            <a:normAutofit/>
          </a:bodyPr>
          <a:lstStyle/>
          <a:p>
            <a:r>
              <a:rPr lang="fa-IR" sz="2800" b="1" dirty="0" smtClean="0"/>
              <a:t>جنبه ظاهری یا فیزیکی ؟</a:t>
            </a:r>
          </a:p>
          <a:p>
            <a:pPr lvl="1"/>
            <a:r>
              <a:rPr lang="fa-IR" sz="2500" dirty="0" smtClean="0"/>
              <a:t>تمام سیستم ها با یک قطعه کابل به یکدیگر متصل شده اند.</a:t>
            </a:r>
          </a:p>
          <a:p>
            <a:r>
              <a:rPr lang="fa-IR" sz="2800" b="1" dirty="0" smtClean="0"/>
              <a:t>جنبه منطقی؟</a:t>
            </a:r>
          </a:p>
          <a:p>
            <a:pPr lvl="1"/>
            <a:r>
              <a:rPr lang="fa-IR" sz="2500" dirty="0" smtClean="0"/>
              <a:t>زمانی که یک رایانه اطلاعات را ارسال می کند به تمام رایانه ها ارسال می شود و رایانه ای که دارای آدرس مشخص می باشد اطلاعات را دریافت کرده و سایر رایانه ها اطلاعات را به خط اصلی بر می گردانند.</a:t>
            </a:r>
          </a:p>
        </p:txBody>
      </p:sp>
      <p:pic>
        <p:nvPicPr>
          <p:cNvPr id="3074" name="Picture 2"/>
          <p:cNvPicPr>
            <a:picLocks noChangeAspect="1" noChangeArrowheads="1"/>
          </p:cNvPicPr>
          <p:nvPr/>
        </p:nvPicPr>
        <p:blipFill>
          <a:blip r:embed="rId2" cstate="print"/>
          <a:srcRect/>
          <a:stretch>
            <a:fillRect/>
          </a:stretch>
        </p:blipFill>
        <p:spPr bwMode="auto">
          <a:xfrm>
            <a:off x="1752600" y="4953000"/>
            <a:ext cx="4740377" cy="126682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23" presetClass="entr" presetSubtype="16" fill="hold" nodeType="withEffect">
                                  <p:stCondLst>
                                    <p:cond delay="0"/>
                                  </p:stCondLst>
                                  <p:childTnLst>
                                    <p:set>
                                      <p:cBhvr>
                                        <p:cTn id="12" dur="1" fill="hold">
                                          <p:stCondLst>
                                            <p:cond delay="0"/>
                                          </p:stCondLst>
                                        </p:cTn>
                                        <p:tgtEl>
                                          <p:spTgt spid="3074"/>
                                        </p:tgtEl>
                                        <p:attrNameLst>
                                          <p:attrName>style.visibility</p:attrName>
                                        </p:attrNameLst>
                                      </p:cBhvr>
                                      <p:to>
                                        <p:strVal val="visible"/>
                                      </p:to>
                                    </p:set>
                                    <p:anim calcmode="lin" valueType="num">
                                      <p:cBhvr>
                                        <p:cTn id="13" dur="500" fill="hold"/>
                                        <p:tgtEl>
                                          <p:spTgt spid="3074"/>
                                        </p:tgtEl>
                                        <p:attrNameLst>
                                          <p:attrName>ppt_w</p:attrName>
                                        </p:attrNameLst>
                                      </p:cBhvr>
                                      <p:tavLst>
                                        <p:tav tm="0">
                                          <p:val>
                                            <p:fltVal val="0"/>
                                          </p:val>
                                        </p:tav>
                                        <p:tav tm="100000">
                                          <p:val>
                                            <p:strVal val="#ppt_w"/>
                                          </p:val>
                                        </p:tav>
                                      </p:tavLst>
                                    </p:anim>
                                    <p:anim calcmode="lin" valueType="num">
                                      <p:cBhvr>
                                        <p:cTn id="14"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lide(fromBottom)">
                                      <p:cBhvr>
                                        <p:cTn id="19" dur="500"/>
                                        <p:tgtEl>
                                          <p:spTgt spid="3">
                                            <p:txEl>
                                              <p:pRg st="2" end="2"/>
                                            </p:txEl>
                                          </p:spTgt>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هم بندی(</a:t>
            </a:r>
            <a:r>
              <a:rPr lang="en-US" b="1" dirty="0" smtClean="0"/>
              <a:t>Topology</a:t>
            </a:r>
            <a:r>
              <a:rPr lang="fa-IR" dirty="0" smtClean="0"/>
              <a:t>)</a:t>
            </a:r>
            <a:br>
              <a:rPr lang="fa-IR" dirty="0" smtClean="0"/>
            </a:br>
            <a:r>
              <a:rPr lang="fa-IR" dirty="0" smtClean="0"/>
              <a:t>خطی (</a:t>
            </a:r>
            <a:r>
              <a:rPr lang="en-US" dirty="0" smtClean="0"/>
              <a:t>Bus</a:t>
            </a:r>
            <a:r>
              <a:rPr lang="fa-IR" dirty="0" smtClean="0"/>
              <a:t>)</a:t>
            </a:r>
            <a:endParaRPr lang="en-US" dirty="0"/>
          </a:p>
        </p:txBody>
      </p:sp>
      <p:sp>
        <p:nvSpPr>
          <p:cNvPr id="3" name="Content Placeholder 2"/>
          <p:cNvSpPr>
            <a:spLocks noGrp="1"/>
          </p:cNvSpPr>
          <p:nvPr>
            <p:ph sz="quarter" idx="1"/>
          </p:nvPr>
        </p:nvSpPr>
        <p:spPr>
          <a:xfrm>
            <a:off x="457200" y="1600200"/>
            <a:ext cx="7467600" cy="4953000"/>
          </a:xfrm>
        </p:spPr>
        <p:txBody>
          <a:bodyPr>
            <a:normAutofit/>
          </a:bodyPr>
          <a:lstStyle/>
          <a:p>
            <a:r>
              <a:rPr lang="en-US" sz="2800" dirty="0" smtClean="0"/>
              <a:t>Terminator</a:t>
            </a:r>
            <a:r>
              <a:rPr lang="fa-IR" sz="3200" dirty="0" smtClean="0"/>
              <a:t>(پایان دهنده)</a:t>
            </a:r>
          </a:p>
          <a:p>
            <a:pPr lvl="1"/>
            <a:r>
              <a:rPr lang="fa-IR" sz="2800" dirty="0" smtClean="0"/>
              <a:t>چون درکابل شبکه خطی، سیگنال ها پس از رسیدن به انتهای خط (فضای باز) دوباره به خط اصلی برمی گردند و باعث تداخل و مختل شدن کل شبکه می شوند، به همین دلیل باید در ابتدا و انتهای خط شبکه از «ترمیناتور » استفاده شود.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هم بندی(</a:t>
            </a:r>
            <a:r>
              <a:rPr lang="en-US" b="1" dirty="0" smtClean="0"/>
              <a:t>Topology</a:t>
            </a:r>
            <a:r>
              <a:rPr lang="fa-IR" dirty="0" smtClean="0"/>
              <a:t>)</a:t>
            </a:r>
            <a:br>
              <a:rPr lang="fa-IR" dirty="0" smtClean="0"/>
            </a:br>
            <a:r>
              <a:rPr lang="fa-IR" dirty="0" smtClean="0"/>
              <a:t>خطی (</a:t>
            </a:r>
            <a:r>
              <a:rPr lang="en-US" dirty="0" smtClean="0"/>
              <a:t>Bus</a:t>
            </a:r>
            <a:r>
              <a:rPr lang="fa-IR" dirty="0" smtClean="0"/>
              <a:t>)</a:t>
            </a:r>
            <a:endParaRPr lang="en-US" dirty="0"/>
          </a:p>
        </p:txBody>
      </p:sp>
      <p:sp>
        <p:nvSpPr>
          <p:cNvPr id="3" name="Content Placeholder 2"/>
          <p:cNvSpPr>
            <a:spLocks noGrp="1"/>
          </p:cNvSpPr>
          <p:nvPr>
            <p:ph sz="quarter" idx="1"/>
          </p:nvPr>
        </p:nvSpPr>
        <p:spPr>
          <a:xfrm>
            <a:off x="457200" y="1600200"/>
            <a:ext cx="7467600" cy="4953000"/>
          </a:xfrm>
        </p:spPr>
        <p:txBody>
          <a:bodyPr>
            <a:normAutofit fontScale="85000" lnSpcReduction="20000"/>
          </a:bodyPr>
          <a:lstStyle/>
          <a:p>
            <a:r>
              <a:rPr lang="fa-IR" sz="2800" b="1" dirty="0" smtClean="0"/>
              <a:t>مزایای هم بندی خطی</a:t>
            </a:r>
          </a:p>
          <a:p>
            <a:pPr lvl="1"/>
            <a:r>
              <a:rPr lang="fa-IR" sz="2500" dirty="0" smtClean="0"/>
              <a:t> ساده ترین نوع هم بندی</a:t>
            </a:r>
          </a:p>
          <a:p>
            <a:pPr lvl="1"/>
            <a:r>
              <a:rPr lang="fa-IR" sz="2500" dirty="0" smtClean="0"/>
              <a:t> ارزان ترین نوع هم بندی</a:t>
            </a:r>
          </a:p>
          <a:p>
            <a:pPr lvl="1"/>
            <a:r>
              <a:rPr lang="fa-IR" sz="2500" dirty="0" smtClean="0"/>
              <a:t> نسبت به بقیه هم بندی ها مصرف کابل کمتری</a:t>
            </a:r>
          </a:p>
          <a:p>
            <a:pPr lvl="1"/>
            <a:r>
              <a:rPr lang="fa-IR" sz="2500" dirty="0" smtClean="0"/>
              <a:t> افزایش یا کاهش سیستم ها به راحتی انجام می شود (البته تا حد مجاز)</a:t>
            </a:r>
          </a:p>
          <a:p>
            <a:endParaRPr lang="fa-IR" sz="2800" b="1" dirty="0" smtClean="0"/>
          </a:p>
          <a:p>
            <a:r>
              <a:rPr lang="fa-IR" sz="2800" b="1" dirty="0" smtClean="0"/>
              <a:t>معایب هم بندی خطی</a:t>
            </a:r>
          </a:p>
          <a:p>
            <a:pPr lvl="1"/>
            <a:r>
              <a:rPr lang="fa-IR" sz="2500" dirty="0" smtClean="0"/>
              <a:t> سرعت پایین تری نسبت به بقیه هم بندی ها</a:t>
            </a:r>
          </a:p>
          <a:p>
            <a:pPr lvl="1"/>
            <a:r>
              <a:rPr lang="fa-IR" sz="2500" dirty="0" smtClean="0"/>
              <a:t>با قطع شدن یک قسمت از کابل اصلی، ارتباط </a:t>
            </a:r>
            <a:r>
              <a:rPr lang="fa-IR" sz="2500" dirty="0" smtClean="0">
                <a:solidFill>
                  <a:srgbClr val="FF0000"/>
                </a:solidFill>
              </a:rPr>
              <a:t>تمامی</a:t>
            </a:r>
            <a:r>
              <a:rPr lang="fa-IR" sz="2500" dirty="0" smtClean="0"/>
              <a:t> اجزای شبکه قطع می شود و شبکه از کار می افتد.. چرا؟</a:t>
            </a:r>
          </a:p>
          <a:p>
            <a:pPr lvl="2"/>
            <a:r>
              <a:rPr lang="fa-IR" sz="2200" dirty="0" smtClean="0"/>
              <a:t>چون فضای باز ایجاد می شود و باعث تداخل و انعکاس سیگنال ها می گردد</a:t>
            </a:r>
          </a:p>
          <a:p>
            <a:pPr lvl="1"/>
            <a:r>
              <a:rPr lang="fa-IR" sz="2500" dirty="0" smtClean="0"/>
              <a:t> با  قطع یا خرابی یکی از ترمیناتورها ،ارتباط </a:t>
            </a:r>
            <a:r>
              <a:rPr lang="fa-IR" sz="2500" dirty="0" smtClean="0">
                <a:solidFill>
                  <a:srgbClr val="FF0000"/>
                </a:solidFill>
              </a:rPr>
              <a:t>تمامی</a:t>
            </a:r>
            <a:r>
              <a:rPr lang="fa-IR" sz="2500" dirty="0" smtClean="0"/>
              <a:t> اجزای شبکه قطع می شود و شبکه از کار می افتد.</a:t>
            </a:r>
          </a:p>
          <a:p>
            <a:pPr lvl="1"/>
            <a:r>
              <a:rPr lang="fa-IR" sz="2500" dirty="0" smtClean="0"/>
              <a:t> عیب یابی شبکه مشکل و زمان بر</a:t>
            </a:r>
          </a:p>
          <a:p>
            <a:pPr lvl="1"/>
            <a:r>
              <a:rPr lang="fa-IR" sz="2500" dirty="0" smtClean="0"/>
              <a:t> یک تکنولوژی قدیمی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 calcmode="lin" valueType="num">
                                      <p:cBhvr additive="base">
                                        <p:cTn id="5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هم بندی(</a:t>
            </a:r>
            <a:r>
              <a:rPr lang="en-US" b="1" dirty="0" smtClean="0"/>
              <a:t>Topology</a:t>
            </a:r>
            <a:r>
              <a:rPr lang="fa-IR" dirty="0" smtClean="0"/>
              <a:t>)</a:t>
            </a:r>
            <a:br>
              <a:rPr lang="fa-IR" dirty="0" smtClean="0"/>
            </a:br>
            <a:r>
              <a:rPr lang="fa-IR" b="1" dirty="0" smtClean="0"/>
              <a:t> مشبک</a:t>
            </a:r>
            <a:r>
              <a:rPr lang="fa-IR" dirty="0" smtClean="0"/>
              <a:t>(</a:t>
            </a:r>
            <a:r>
              <a:rPr lang="en-US" dirty="0" smtClean="0"/>
              <a:t>Mesh</a:t>
            </a:r>
            <a:r>
              <a:rPr lang="fa-IR" dirty="0" smtClean="0"/>
              <a:t>)</a:t>
            </a:r>
            <a:endParaRPr lang="en-US" dirty="0"/>
          </a:p>
        </p:txBody>
      </p:sp>
      <p:sp>
        <p:nvSpPr>
          <p:cNvPr id="3" name="Content Placeholder 2"/>
          <p:cNvSpPr>
            <a:spLocks noGrp="1"/>
          </p:cNvSpPr>
          <p:nvPr>
            <p:ph sz="quarter" idx="1"/>
          </p:nvPr>
        </p:nvSpPr>
        <p:spPr>
          <a:xfrm>
            <a:off x="457200" y="1600200"/>
            <a:ext cx="7467600" cy="4953000"/>
          </a:xfrm>
        </p:spPr>
        <p:txBody>
          <a:bodyPr>
            <a:normAutofit/>
          </a:bodyPr>
          <a:lstStyle/>
          <a:p>
            <a:r>
              <a:rPr lang="fa-IR" sz="2800" b="1" dirty="0" smtClean="0"/>
              <a:t>جنبه ظاهری یا فیزیکی ؟</a:t>
            </a:r>
          </a:p>
          <a:p>
            <a:pPr lvl="1"/>
            <a:r>
              <a:rPr lang="fa-IR" sz="2000" b="1" dirty="0" smtClean="0"/>
              <a:t>مش  کامل: </a:t>
            </a:r>
          </a:p>
          <a:p>
            <a:pPr lvl="2"/>
            <a:r>
              <a:rPr lang="fa-IR" sz="2000" dirty="0" smtClean="0"/>
              <a:t>تمام رایانه های شبکه دو به دو با یک کابل مستقل به هم متصل می باشند که این حالت ایده آل می باشد</a:t>
            </a:r>
            <a:endParaRPr lang="en-US" sz="2000" dirty="0" smtClean="0"/>
          </a:p>
          <a:p>
            <a:pPr lvl="2"/>
            <a:r>
              <a:rPr lang="fa-IR" sz="2000" dirty="0" smtClean="0"/>
              <a:t>به طوری که تعداد رایانه های متصل در شبکه </a:t>
            </a:r>
            <a:r>
              <a:rPr lang="en-US" sz="2000" dirty="0" smtClean="0"/>
              <a:t>n </a:t>
            </a:r>
            <a:r>
              <a:rPr lang="fa-IR" sz="2000" dirty="0" smtClean="0"/>
              <a:t>باشد </a:t>
            </a:r>
            <a:r>
              <a:rPr lang="en-US" sz="2000" dirty="0" smtClean="0"/>
              <a:t>n-1 </a:t>
            </a:r>
            <a:r>
              <a:rPr lang="fa-IR" sz="2000" dirty="0" smtClean="0"/>
              <a:t>کابل به هر رایانه متصل می شود</a:t>
            </a:r>
          </a:p>
          <a:p>
            <a:pPr lvl="2"/>
            <a:endParaRPr lang="fa-IR" sz="2000" dirty="0" smtClean="0"/>
          </a:p>
          <a:p>
            <a:pPr lvl="2"/>
            <a:endParaRPr lang="fa-IR" sz="2000" dirty="0" smtClean="0"/>
          </a:p>
          <a:p>
            <a:pPr lvl="1"/>
            <a:r>
              <a:rPr lang="fa-IR" sz="2000" b="1" dirty="0" smtClean="0"/>
              <a:t>مش ناقص:  </a:t>
            </a:r>
          </a:p>
          <a:p>
            <a:pPr lvl="2"/>
            <a:r>
              <a:rPr lang="fa-IR" sz="2000" dirty="0" smtClean="0"/>
              <a:t>اگر یکی یا چند عدد از اتصالات برقرار نباشد</a:t>
            </a:r>
          </a:p>
          <a:p>
            <a:pPr lvl="1"/>
            <a:endParaRPr lang="fa-IR" sz="1800" dirty="0" smtClean="0"/>
          </a:p>
        </p:txBody>
      </p:sp>
      <p:pic>
        <p:nvPicPr>
          <p:cNvPr id="4098" name="Picture 2"/>
          <p:cNvPicPr>
            <a:picLocks noChangeAspect="1" noChangeArrowheads="1"/>
          </p:cNvPicPr>
          <p:nvPr/>
        </p:nvPicPr>
        <p:blipFill>
          <a:blip r:embed="rId2" cstate="print"/>
          <a:srcRect/>
          <a:stretch>
            <a:fillRect/>
          </a:stretch>
        </p:blipFill>
        <p:spPr bwMode="auto">
          <a:xfrm>
            <a:off x="609600" y="3505200"/>
            <a:ext cx="1866900" cy="1552575"/>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cstate="print"/>
          <a:srcRect/>
          <a:stretch>
            <a:fillRect/>
          </a:stretch>
        </p:blipFill>
        <p:spPr bwMode="auto">
          <a:xfrm>
            <a:off x="685800" y="5029200"/>
            <a:ext cx="1809750" cy="15621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par>
                                <p:cTn id="14" presetID="23" presetClass="entr" presetSubtype="16"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2" end="2"/>
                                            </p:txEl>
                                          </p:spTgt>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0"/>
                                  </p:stCondLst>
                                  <p:childTnLst>
                                    <p:set>
                                      <p:cBhvr>
                                        <p:cTn id="23" dur="1" fill="hold">
                                          <p:stCondLst>
                                            <p:cond delay="0"/>
                                          </p:stCondLst>
                                        </p:cTn>
                                        <p:tgtEl>
                                          <p:spTgt spid="4098"/>
                                        </p:tgtEl>
                                        <p:attrNameLst>
                                          <p:attrName>style.visibility</p:attrName>
                                        </p:attrNameLst>
                                      </p:cBhvr>
                                      <p:to>
                                        <p:strVal val="visible"/>
                                      </p:to>
                                    </p:set>
                                    <p:anim calcmode="lin" valueType="num">
                                      <p:cBhvr>
                                        <p:cTn id="24" dur="500" fill="hold"/>
                                        <p:tgtEl>
                                          <p:spTgt spid="4098"/>
                                        </p:tgtEl>
                                        <p:attrNameLst>
                                          <p:attrName>ppt_w</p:attrName>
                                        </p:attrNameLst>
                                      </p:cBhvr>
                                      <p:tavLst>
                                        <p:tav tm="0">
                                          <p:val>
                                            <p:fltVal val="0"/>
                                          </p:val>
                                        </p:tav>
                                        <p:tav tm="100000">
                                          <p:val>
                                            <p:strVal val="#ppt_w"/>
                                          </p:val>
                                        </p:tav>
                                      </p:tavLst>
                                    </p:anim>
                                    <p:anim calcmode="lin" valueType="num">
                                      <p:cBhvr>
                                        <p:cTn id="25"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p:cTn id="3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6" end="6"/>
                                            </p:txEl>
                                          </p:spTgt>
                                        </p:tgtEl>
                                        <p:attrNameLst>
                                          <p:attrName>ppt_h</p:attrName>
                                        </p:attrNameLst>
                                      </p:cBhvr>
                                      <p:tavLst>
                                        <p:tav tm="0">
                                          <p:val>
                                            <p:fltVal val="0"/>
                                          </p:val>
                                        </p:tav>
                                        <p:tav tm="100000">
                                          <p:val>
                                            <p:strVal val="#ppt_h"/>
                                          </p:val>
                                        </p:tav>
                                      </p:tavLst>
                                    </p:anim>
                                  </p:childTnLst>
                                </p:cTn>
                              </p:par>
                              <p:par>
                                <p:cTn id="32" presetID="23" presetClass="entr" presetSubtype="16"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p:cTn id="3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7" end="7"/>
                                            </p:txEl>
                                          </p:spTgt>
                                        </p:tgtEl>
                                        <p:attrNameLst>
                                          <p:attrName>ppt_h</p:attrName>
                                        </p:attrNameLst>
                                      </p:cBhvr>
                                      <p:tavLst>
                                        <p:tav tm="0">
                                          <p:val>
                                            <p:fltVal val="0"/>
                                          </p:val>
                                        </p:tav>
                                        <p:tav tm="100000">
                                          <p:val>
                                            <p:strVal val="#ppt_h"/>
                                          </p:val>
                                        </p:tav>
                                      </p:tavLst>
                                    </p:anim>
                                  </p:childTnLst>
                                </p:cTn>
                              </p:par>
                              <p:par>
                                <p:cTn id="36" presetID="23" presetClass="entr" presetSubtype="16" fill="hold" nodeType="withEffect">
                                  <p:stCondLst>
                                    <p:cond delay="0"/>
                                  </p:stCondLst>
                                  <p:childTnLst>
                                    <p:set>
                                      <p:cBhvr>
                                        <p:cTn id="37" dur="1" fill="hold">
                                          <p:stCondLst>
                                            <p:cond delay="0"/>
                                          </p:stCondLst>
                                        </p:cTn>
                                        <p:tgtEl>
                                          <p:spTgt spid="4099"/>
                                        </p:tgtEl>
                                        <p:attrNameLst>
                                          <p:attrName>style.visibility</p:attrName>
                                        </p:attrNameLst>
                                      </p:cBhvr>
                                      <p:to>
                                        <p:strVal val="visible"/>
                                      </p:to>
                                    </p:set>
                                    <p:anim calcmode="lin" valueType="num">
                                      <p:cBhvr>
                                        <p:cTn id="38" dur="500" fill="hold"/>
                                        <p:tgtEl>
                                          <p:spTgt spid="4099"/>
                                        </p:tgtEl>
                                        <p:attrNameLst>
                                          <p:attrName>ppt_w</p:attrName>
                                        </p:attrNameLst>
                                      </p:cBhvr>
                                      <p:tavLst>
                                        <p:tav tm="0">
                                          <p:val>
                                            <p:fltVal val="0"/>
                                          </p:val>
                                        </p:tav>
                                        <p:tav tm="100000">
                                          <p:val>
                                            <p:strVal val="#ppt_w"/>
                                          </p:val>
                                        </p:tav>
                                      </p:tavLst>
                                    </p:anim>
                                    <p:anim calcmode="lin" valueType="num">
                                      <p:cBhvr>
                                        <p:cTn id="39" dur="500" fill="hold"/>
                                        <p:tgtEl>
                                          <p:spTgt spid="409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هم بندی(</a:t>
            </a:r>
            <a:r>
              <a:rPr lang="en-US" b="1" dirty="0" smtClean="0"/>
              <a:t>Topology</a:t>
            </a:r>
            <a:r>
              <a:rPr lang="fa-IR" dirty="0" smtClean="0"/>
              <a:t>)</a:t>
            </a:r>
            <a:br>
              <a:rPr lang="fa-IR" dirty="0" smtClean="0"/>
            </a:br>
            <a:r>
              <a:rPr lang="fa-IR" b="1" dirty="0" smtClean="0"/>
              <a:t> مشبک</a:t>
            </a:r>
            <a:r>
              <a:rPr lang="fa-IR" dirty="0" smtClean="0"/>
              <a:t>(</a:t>
            </a:r>
            <a:r>
              <a:rPr lang="en-US" dirty="0" smtClean="0"/>
              <a:t>Mesh</a:t>
            </a:r>
            <a:r>
              <a:rPr lang="fa-IR" dirty="0" smtClean="0"/>
              <a:t>)</a:t>
            </a:r>
            <a:endParaRPr lang="en-US" dirty="0"/>
          </a:p>
        </p:txBody>
      </p:sp>
      <p:sp>
        <p:nvSpPr>
          <p:cNvPr id="3" name="Content Placeholder 2"/>
          <p:cNvSpPr>
            <a:spLocks noGrp="1"/>
          </p:cNvSpPr>
          <p:nvPr>
            <p:ph sz="quarter" idx="1"/>
          </p:nvPr>
        </p:nvSpPr>
        <p:spPr>
          <a:xfrm>
            <a:off x="457200" y="1600200"/>
            <a:ext cx="7467600" cy="4953000"/>
          </a:xfrm>
        </p:spPr>
        <p:txBody>
          <a:bodyPr>
            <a:normAutofit/>
          </a:bodyPr>
          <a:lstStyle/>
          <a:p>
            <a:r>
              <a:rPr lang="fa-IR" sz="2800" b="1" dirty="0" smtClean="0"/>
              <a:t>مزایای هم بندی مشبک</a:t>
            </a:r>
          </a:p>
          <a:p>
            <a:pPr lvl="1"/>
            <a:r>
              <a:rPr lang="fa-IR" sz="2200" dirty="0" smtClean="0"/>
              <a:t> </a:t>
            </a:r>
            <a:r>
              <a:rPr lang="fa-IR" dirty="0" smtClean="0"/>
              <a:t>اگر یکی از ارتباط ها قطع شود از مسیر دیگری ارتباط برقرار می شود.</a:t>
            </a:r>
          </a:p>
          <a:p>
            <a:pPr lvl="1"/>
            <a:r>
              <a:rPr lang="fa-IR" dirty="0" smtClean="0"/>
              <a:t> مطمئن ترین و پایدارترین نوع ارتباط را نسبت به سایر هم بندی ها دارا می باشد.</a:t>
            </a:r>
          </a:p>
          <a:p>
            <a:pPr>
              <a:buNone/>
            </a:pPr>
            <a:endParaRPr lang="fa-IR" sz="2800" b="1" dirty="0" smtClean="0"/>
          </a:p>
          <a:p>
            <a:r>
              <a:rPr lang="fa-IR" sz="2800" b="1" dirty="0" smtClean="0"/>
              <a:t>معایب هم بندی مشبک</a:t>
            </a:r>
          </a:p>
          <a:p>
            <a:pPr lvl="1"/>
            <a:r>
              <a:rPr lang="fa-IR" dirty="0" smtClean="0"/>
              <a:t>پیچیده ترین و گران ترین نوع هم بندی، چرا؟</a:t>
            </a:r>
          </a:p>
          <a:p>
            <a:pPr lvl="2"/>
            <a:r>
              <a:rPr lang="fa-IR" sz="2000" dirty="0" smtClean="0"/>
              <a:t>به دلیل استفاده زیاد کارت شبکه و کابل</a:t>
            </a:r>
          </a:p>
          <a:p>
            <a:pPr lvl="1"/>
            <a:endParaRPr lang="fa-IR" sz="2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2" presetClass="entr" presetSubtype="4"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هم بندی(</a:t>
            </a:r>
            <a:r>
              <a:rPr lang="en-US" b="1" dirty="0" smtClean="0"/>
              <a:t>Topology</a:t>
            </a:r>
            <a:r>
              <a:rPr lang="fa-IR" dirty="0" smtClean="0"/>
              <a:t>)</a:t>
            </a:r>
            <a:br>
              <a:rPr lang="fa-IR" dirty="0" smtClean="0"/>
            </a:br>
            <a:r>
              <a:rPr lang="fa-IR" b="1" dirty="0" smtClean="0"/>
              <a:t>ستاره ای</a:t>
            </a:r>
            <a:r>
              <a:rPr lang="fa-IR" dirty="0" smtClean="0"/>
              <a:t>(</a:t>
            </a:r>
            <a:r>
              <a:rPr lang="en-US" dirty="0" smtClean="0"/>
              <a:t>Star</a:t>
            </a:r>
            <a:r>
              <a:rPr lang="fa-IR" dirty="0" smtClean="0"/>
              <a:t>)</a:t>
            </a:r>
            <a:endParaRPr lang="en-US" dirty="0"/>
          </a:p>
        </p:txBody>
      </p:sp>
      <p:sp>
        <p:nvSpPr>
          <p:cNvPr id="3" name="Content Placeholder 2"/>
          <p:cNvSpPr>
            <a:spLocks noGrp="1"/>
          </p:cNvSpPr>
          <p:nvPr>
            <p:ph sz="quarter" idx="1"/>
          </p:nvPr>
        </p:nvSpPr>
        <p:spPr>
          <a:xfrm>
            <a:off x="457200" y="1600200"/>
            <a:ext cx="7467600" cy="4953000"/>
          </a:xfrm>
        </p:spPr>
        <p:txBody>
          <a:bodyPr>
            <a:normAutofit/>
          </a:bodyPr>
          <a:lstStyle/>
          <a:p>
            <a:r>
              <a:rPr lang="fa-IR" sz="3000" b="1" dirty="0" smtClean="0"/>
              <a:t>جنبه ظاهری یا فیزیکی ؟</a:t>
            </a:r>
          </a:p>
          <a:p>
            <a:pPr lvl="1"/>
            <a:r>
              <a:rPr lang="fa-IR" sz="2500" dirty="0" smtClean="0"/>
              <a:t>تمام رایانه های شبکه توسط یک کابل مستقل به یک نقطه مرکزی به نام </a:t>
            </a:r>
            <a:r>
              <a:rPr lang="en-US" sz="2500" dirty="0" smtClean="0"/>
              <a:t>Hub Switch</a:t>
            </a:r>
            <a:r>
              <a:rPr lang="fa-IR" sz="2500" dirty="0" smtClean="0"/>
              <a:t> متصل می شوند.</a:t>
            </a:r>
          </a:p>
          <a:p>
            <a:pPr lvl="1"/>
            <a:r>
              <a:rPr lang="fa-IR" sz="2500" dirty="0" smtClean="0"/>
              <a:t>در هم بندی ستاره ای اگر از </a:t>
            </a:r>
            <a:r>
              <a:rPr lang="en-US" sz="2500" dirty="0" smtClean="0"/>
              <a:t>Hub </a:t>
            </a:r>
            <a:r>
              <a:rPr lang="fa-IR" sz="2500" dirty="0" smtClean="0"/>
              <a:t>معمولی استفاده شود، سیگنال ها به تمام رایانه های متصل به هاب ارسال خواهند شد ولی اگر از سوئیچ استفاده شود، سیگنال ها فقط به رایانه (های) مقصد ارسال می گردند.</a:t>
            </a:r>
          </a:p>
          <a:p>
            <a:r>
              <a:rPr lang="fa-IR" sz="3000" b="1" dirty="0" smtClean="0"/>
              <a:t>جنبه منطقی؟</a:t>
            </a:r>
            <a:endParaRPr lang="en-US" sz="3000" b="1" dirty="0" smtClean="0"/>
          </a:p>
          <a:p>
            <a:pPr lvl="1"/>
            <a:r>
              <a:rPr lang="fa-IR" sz="2500" dirty="0" smtClean="0"/>
              <a:t>سیگنال ها از رایانه فرستنده به سوئیچ ارسال می شود سپس سوئیچ آنها را به سایر رایانه های شبکه ارسال می کند.</a:t>
            </a:r>
          </a:p>
        </p:txBody>
      </p:sp>
      <p:pic>
        <p:nvPicPr>
          <p:cNvPr id="5122" name="Picture 2"/>
          <p:cNvPicPr>
            <a:picLocks noChangeAspect="1" noChangeArrowheads="1"/>
          </p:cNvPicPr>
          <p:nvPr/>
        </p:nvPicPr>
        <p:blipFill>
          <a:blip r:embed="rId2" cstate="print"/>
          <a:srcRect/>
          <a:stretch>
            <a:fillRect/>
          </a:stretch>
        </p:blipFill>
        <p:spPr bwMode="auto">
          <a:xfrm>
            <a:off x="457200" y="5191125"/>
            <a:ext cx="1695450" cy="16668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23" presetClass="entr" presetSubtype="16" fill="hold" nodeType="withEffect">
                                  <p:stCondLst>
                                    <p:cond delay="0"/>
                                  </p:stCondLst>
                                  <p:childTnLst>
                                    <p:set>
                                      <p:cBhvr>
                                        <p:cTn id="19" dur="1" fill="hold">
                                          <p:stCondLst>
                                            <p:cond delay="0"/>
                                          </p:stCondLst>
                                        </p:cTn>
                                        <p:tgtEl>
                                          <p:spTgt spid="5122"/>
                                        </p:tgtEl>
                                        <p:attrNameLst>
                                          <p:attrName>style.visibility</p:attrName>
                                        </p:attrNameLst>
                                      </p:cBhvr>
                                      <p:to>
                                        <p:strVal val="visible"/>
                                      </p:to>
                                    </p:set>
                                    <p:anim calcmode="lin" valueType="num">
                                      <p:cBhvr>
                                        <p:cTn id="20" dur="500" fill="hold"/>
                                        <p:tgtEl>
                                          <p:spTgt spid="5122"/>
                                        </p:tgtEl>
                                        <p:attrNameLst>
                                          <p:attrName>ppt_w</p:attrName>
                                        </p:attrNameLst>
                                      </p:cBhvr>
                                      <p:tavLst>
                                        <p:tav tm="0">
                                          <p:val>
                                            <p:fltVal val="0"/>
                                          </p:val>
                                        </p:tav>
                                        <p:tav tm="100000">
                                          <p:val>
                                            <p:strVal val="#ppt_w"/>
                                          </p:val>
                                        </p:tav>
                                      </p:tavLst>
                                    </p:anim>
                                    <p:anim calcmode="lin" valueType="num">
                                      <p:cBhvr>
                                        <p:cTn id="21"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479</TotalTime>
  <Words>2230</Words>
  <Application>Microsoft Office PowerPoint</Application>
  <PresentationFormat>On-screen Show (4:3)</PresentationFormat>
  <Paragraphs>194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Oriel</vt:lpstr>
      <vt:lpstr>پیکربندی شبکه  و روش های دسترسی به خط انتقال</vt:lpstr>
      <vt:lpstr>هم بندی(پیکربندی)  Topology</vt:lpstr>
      <vt:lpstr>انواع هم بندی(پیکربندی)  Topology</vt:lpstr>
      <vt:lpstr>انواع هم بندی(Topology) خطی (Bus)</vt:lpstr>
      <vt:lpstr>انواع هم بندی(Topology) خطی (Bus)</vt:lpstr>
      <vt:lpstr>انواع هم بندی(Topology) خطی (Bus)</vt:lpstr>
      <vt:lpstr>انواع هم بندی(Topology)  مشبک(Mesh)</vt:lpstr>
      <vt:lpstr>انواع هم بندی(Topology)  مشبک(Mesh)</vt:lpstr>
      <vt:lpstr>انواع هم بندی(Topology) ستاره ای(Star)</vt:lpstr>
      <vt:lpstr>انواع هم بندی(Topology) ستاره ای(Star)</vt:lpstr>
      <vt:lpstr>انواع هم بندی(Topology) ستاره ای(Star)</vt:lpstr>
      <vt:lpstr>انواع هم بندی(Topology) ستاره ای(Star)</vt:lpstr>
      <vt:lpstr>انواع هم بندی(Topology) حلقوی(Ring)</vt:lpstr>
      <vt:lpstr>انواع هم بندی(Topology) حلقوی(Ring)</vt:lpstr>
      <vt:lpstr>انواع هم بندی(Topology) حلقوی(Ring)</vt:lpstr>
      <vt:lpstr>انواع هم بندی(Topology) حلقوی(Ring)</vt:lpstr>
      <vt:lpstr>انواع هم بندی(Topology) حلقوی(Ring)</vt:lpstr>
      <vt:lpstr>انواع هم بندی(Topology) حلقوی(Ring)</vt:lpstr>
      <vt:lpstr>انواع هم بندی(Topology) حلقوی(Ring)</vt:lpstr>
      <vt:lpstr>روش های دسترسی به خط انتقال</vt:lpstr>
      <vt:lpstr>انواع روش های دسترسی به خط انتقال</vt:lpstr>
      <vt:lpstr>روش های دسترسی به خط انتقال  CSMA/CD</vt:lpstr>
      <vt:lpstr>روش های دسترسی به خط انتقال  CSMA/CD</vt:lpstr>
      <vt:lpstr>روش های دسترسی به خط انتقال  CSMA/CD</vt:lpstr>
      <vt:lpstr>روش های دسترسی به خط انتقال  Token Passing </vt:lpstr>
      <vt:lpstr>روش های دسترسی به خط انتقال  روش اولویت تقاضا</vt:lpstr>
    </vt:vector>
  </TitlesOfParts>
  <Company>NPSoft.ir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مفاهیم شبکه و اجزای آن</dc:title>
  <dc:creator>NPSoft</dc:creator>
  <cp:lastModifiedBy>NPSoft</cp:lastModifiedBy>
  <cp:revision>79</cp:revision>
  <dcterms:created xsi:type="dcterms:W3CDTF">2014-02-20T07:48:16Z</dcterms:created>
  <dcterms:modified xsi:type="dcterms:W3CDTF">2014-02-20T20:22:14Z</dcterms:modified>
</cp:coreProperties>
</file>