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3" r:id="rId4"/>
    <p:sldId id="306" r:id="rId5"/>
    <p:sldId id="282" r:id="rId6"/>
    <p:sldId id="300" r:id="rId7"/>
    <p:sldId id="301" r:id="rId8"/>
    <p:sldId id="308" r:id="rId9"/>
    <p:sldId id="307" r:id="rId10"/>
    <p:sldId id="303" r:id="rId11"/>
    <p:sldId id="304" r:id="rId12"/>
    <p:sldId id="309" r:id="rId13"/>
    <p:sldId id="302" r:id="rId14"/>
    <p:sldId id="30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681" autoAdjust="0"/>
  </p:normalViewPr>
  <p:slideViewPr>
    <p:cSldViewPr>
      <p:cViewPr>
        <p:scale>
          <a:sx n="60" d="100"/>
          <a:sy n="60" d="100"/>
        </p:scale>
        <p:origin x="-14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2BDA75-8D2E-4BF7-93BF-D5F10D15E5D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2BDA75-8D2E-4BF7-93BF-D5F10D15E5D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2BDA75-8D2E-4BF7-93BF-D5F10D15E5D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2BDA75-8D2E-4BF7-93BF-D5F10D15E5D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2BDA75-8D2E-4BF7-93BF-D5F10D15E5D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2BDA75-8D2E-4BF7-93BF-D5F10D15E5D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2BDA75-8D2E-4BF7-93BF-D5F10D15E5D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B Titr" pitchFamily="2" charset="-78"/>
        </a:defRPr>
      </a:lvl1pPr>
    </p:titleStyle>
    <p:bodyStyle>
      <a:lvl1pPr marL="274320" indent="-274320" algn="just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1pPr>
      <a:lvl2pPr marL="640080" indent="-274320" algn="just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2pPr>
      <a:lvl3pPr marL="914400" indent="-182880" algn="just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3pPr>
      <a:lvl4pPr marL="1188720" indent="-182880" algn="just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4pPr>
      <a:lvl5pPr marL="1463040" indent="-182880" algn="just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محیط هاى انتقال و اجزاى آن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فصل 4 </a:t>
            </a:r>
          </a:p>
          <a:p>
            <a:r>
              <a:rPr lang="fa-IR" dirty="0" smtClean="0"/>
              <a:t>شبکه های کامپیوتری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محیط هاى انتقال-محیط انتقال سیمی (کابلی)</a:t>
            </a:r>
            <a:br>
              <a:rPr lang="fa-IR" b="1" dirty="0" smtClean="0"/>
            </a:br>
            <a:r>
              <a:rPr lang="fa-IR" b="1" dirty="0" smtClean="0"/>
              <a:t> </a:t>
            </a:r>
            <a:r>
              <a:rPr lang="en-US" b="1" dirty="0" smtClean="0"/>
              <a:t>Wired - </a:t>
            </a:r>
            <a:r>
              <a:rPr lang="en-US" dirty="0" smtClean="0"/>
              <a:t>TP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895600"/>
          </a:xfrm>
        </p:spPr>
        <p:txBody>
          <a:bodyPr>
            <a:noAutofit/>
          </a:bodyPr>
          <a:lstStyle/>
          <a:p>
            <a:r>
              <a:rPr lang="fa-IR" sz="3200" dirty="0" smtClean="0"/>
              <a:t>نویز روی کدام محیط انتقال بیشتر اثر دارد؟</a:t>
            </a:r>
          </a:p>
          <a:p>
            <a:pPr marL="822960" lvl="1" indent="-457200">
              <a:buFont typeface="+mj-lt"/>
              <a:buAutoNum type="arabicPeriod"/>
            </a:pPr>
            <a:r>
              <a:rPr lang="fa-IR" sz="2800" dirty="0" smtClean="0"/>
              <a:t>فیبر نوری</a:t>
            </a:r>
          </a:p>
          <a:p>
            <a:pPr marL="822960" lvl="1" indent="-457200">
              <a:buFont typeface="+mj-lt"/>
              <a:buAutoNum type="arabicPeriod"/>
            </a:pPr>
            <a:r>
              <a:rPr lang="fa-IR" sz="2800" dirty="0" smtClean="0"/>
              <a:t>کابل هم محور</a:t>
            </a:r>
          </a:p>
          <a:p>
            <a:pPr marL="822960" lvl="1" indent="-457200">
              <a:buFont typeface="+mj-lt"/>
              <a:buAutoNum type="arabicPeriod"/>
            </a:pPr>
            <a:r>
              <a:rPr lang="fa-IR" sz="2800" dirty="0" smtClean="0"/>
              <a:t>کابل زوج به هم تابیده </a:t>
            </a:r>
            <a:r>
              <a:rPr lang="en-US" sz="2800" dirty="0" smtClean="0"/>
              <a:t>UTP</a:t>
            </a:r>
          </a:p>
          <a:p>
            <a:pPr marL="822960" lvl="1" indent="-457200">
              <a:buFont typeface="+mj-lt"/>
              <a:buAutoNum type="arabicPeriod"/>
            </a:pPr>
            <a:r>
              <a:rPr lang="fa-IR" sz="2800" dirty="0" smtClean="0"/>
              <a:t>کابل زوج به هم تابیده </a:t>
            </a:r>
            <a:r>
              <a:rPr lang="en-US" sz="2800" dirty="0" smtClean="0"/>
              <a:t>STP</a:t>
            </a:r>
            <a:endParaRPr lang="fa-IR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8006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cs typeface="B Zar" pitchFamily="2" charset="-78"/>
              </a:rPr>
              <a:t>گزینه 3</a:t>
            </a:r>
          </a:p>
          <a:p>
            <a:pPr algn="ctr" rtl="1"/>
            <a:r>
              <a:rPr lang="fa-IR" sz="2800" dirty="0" smtClean="0">
                <a:cs typeface="B Zar" pitchFamily="2" charset="-78"/>
              </a:rPr>
              <a:t>نویز بر روی کابل زوج به هم تابیده (نسبت به کابل هم محور)</a:t>
            </a:r>
            <a:r>
              <a:rPr lang="en-US" sz="2800" dirty="0" smtClean="0">
                <a:cs typeface="B Zar" pitchFamily="2" charset="-78"/>
              </a:rPr>
              <a:t> </a:t>
            </a:r>
            <a:r>
              <a:rPr lang="fa-IR" sz="2800" dirty="0" smtClean="0">
                <a:cs typeface="B Zar" pitchFamily="2" charset="-78"/>
              </a:rPr>
              <a:t>اثر بیشتری دارد</a:t>
            </a:r>
          </a:p>
          <a:p>
            <a:pPr algn="ctr" rtl="1"/>
            <a:r>
              <a:rPr lang="fa-IR" sz="2800" dirty="0" smtClean="0">
                <a:cs typeface="B Zar" pitchFamily="2" charset="-78"/>
              </a:rPr>
              <a:t>مخصوصا نوع </a:t>
            </a:r>
            <a:r>
              <a:rPr lang="en-US" sz="2800" dirty="0" smtClean="0">
                <a:cs typeface="B Zar" pitchFamily="2" charset="-78"/>
              </a:rPr>
              <a:t>UTP</a:t>
            </a:r>
            <a:endParaRPr lang="en-US" sz="28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محیط هاى انتقال-محیط انتقال سیمی (کابلی)</a:t>
            </a:r>
            <a:br>
              <a:rPr lang="fa-IR" b="1" dirty="0" smtClean="0"/>
            </a:br>
            <a:r>
              <a:rPr lang="fa-IR" b="1" dirty="0" smtClean="0"/>
              <a:t> </a:t>
            </a:r>
            <a:r>
              <a:rPr lang="en-US" b="1" dirty="0" smtClean="0"/>
              <a:t>Wired – </a:t>
            </a:r>
            <a:r>
              <a:rPr lang="en-US" dirty="0" smtClean="0"/>
              <a:t>Optic Fiber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200" b="1" dirty="0" smtClean="0"/>
              <a:t>کابل «فیبر نوری »</a:t>
            </a:r>
            <a:endParaRPr lang="en-US" sz="3200" b="1" dirty="0" smtClean="0"/>
          </a:p>
          <a:p>
            <a:pPr lvl="1"/>
            <a:r>
              <a:rPr lang="fa-IR" sz="2900" b="1" dirty="0" smtClean="0"/>
              <a:t>یکی از محیط های انتقال داده با سرعت </a:t>
            </a:r>
            <a:r>
              <a:rPr lang="fa-IR" sz="2900" b="1" dirty="0" smtClean="0"/>
              <a:t>بالا</a:t>
            </a:r>
            <a:endParaRPr lang="en-US" sz="2900" b="1" dirty="0" smtClean="0"/>
          </a:p>
          <a:p>
            <a:pPr lvl="1"/>
            <a:r>
              <a:rPr lang="fa-IR" sz="2900" dirty="0" smtClean="0"/>
              <a:t>فیبر</a:t>
            </a:r>
            <a:r>
              <a:rPr lang="en-US" sz="2900" dirty="0" smtClean="0"/>
              <a:t> </a:t>
            </a:r>
            <a:r>
              <a:rPr lang="fa-IR" sz="2900" dirty="0" smtClean="0"/>
              <a:t>نوری</a:t>
            </a:r>
            <a:r>
              <a:rPr lang="fa-IR" sz="2900" dirty="0" smtClean="0"/>
              <a:t>، داده های دیجیتال (پالس های الکتریکی) را به صورت پالس های نور هدایت می کند </a:t>
            </a:r>
            <a:endParaRPr lang="fa-IR" sz="2900" dirty="0" smtClean="0"/>
          </a:p>
          <a:p>
            <a:pPr lvl="1"/>
            <a:r>
              <a:rPr lang="fa-IR" sz="2900" dirty="0" smtClean="0"/>
              <a:t>پس </a:t>
            </a:r>
            <a:r>
              <a:rPr lang="fa-IR" sz="2900" dirty="0" smtClean="0"/>
              <a:t>در دو انتهای فیبر نوری مبدلهای پالس الکتریکی به نور و بالعکس وجود </a:t>
            </a:r>
            <a:r>
              <a:rPr lang="fa-IR" sz="2900" dirty="0" smtClean="0"/>
              <a:t>دارد.</a:t>
            </a:r>
            <a:endParaRPr lang="fa-IR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محیط هاى انتقال-محیط انتقال سیمی (کابلی)</a:t>
            </a:r>
            <a:br>
              <a:rPr lang="fa-IR" b="1" dirty="0" smtClean="0"/>
            </a:br>
            <a:r>
              <a:rPr lang="fa-IR" b="1" dirty="0" smtClean="0"/>
              <a:t> </a:t>
            </a:r>
            <a:r>
              <a:rPr lang="en-US" b="1" dirty="0" smtClean="0"/>
              <a:t>Wired – </a:t>
            </a:r>
            <a:r>
              <a:rPr lang="en-US" dirty="0" smtClean="0"/>
              <a:t>Optic Fiber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/>
          </a:bodyPr>
          <a:lstStyle/>
          <a:p>
            <a:r>
              <a:rPr lang="fa-IR" dirty="0" smtClean="0"/>
              <a:t>بخش های کابل فیبر نوری ؟</a:t>
            </a:r>
          </a:p>
          <a:p>
            <a:pPr marL="822960" lvl="1" indent="-457200">
              <a:buFont typeface="+mj-lt"/>
              <a:buAutoNum type="arabicPeriod"/>
            </a:pPr>
            <a:r>
              <a:rPr lang="fa-IR" b="1" dirty="0" smtClean="0"/>
              <a:t>هسته</a:t>
            </a:r>
            <a:r>
              <a:rPr lang="en-US" b="1" dirty="0" smtClean="0"/>
              <a:t>Core </a:t>
            </a:r>
            <a:endParaRPr lang="fa-IR" b="1" dirty="0" smtClean="0"/>
          </a:p>
          <a:p>
            <a:pPr marL="1097280" lvl="2" indent="-457200"/>
            <a:r>
              <a:rPr lang="fa-IR" dirty="0" smtClean="0"/>
              <a:t>هسته </a:t>
            </a:r>
            <a:r>
              <a:rPr lang="fa-IR" dirty="0" smtClean="0"/>
              <a:t>نازک شیشه ای در مرکز فیبر که سیگنال های نوری در آن حرکت می نمایند.</a:t>
            </a:r>
          </a:p>
          <a:p>
            <a:pPr marL="822960" lvl="1" indent="-457200">
              <a:buFont typeface="+mj-lt"/>
              <a:buAutoNum type="arabicPeriod"/>
            </a:pPr>
            <a:r>
              <a:rPr lang="fa-IR" b="1" dirty="0" smtClean="0"/>
              <a:t>روکش </a:t>
            </a:r>
            <a:r>
              <a:rPr lang="en-US" b="1" dirty="0" smtClean="0"/>
              <a:t>Cladding</a:t>
            </a:r>
            <a:endParaRPr lang="fa-IR" b="1" dirty="0" smtClean="0"/>
          </a:p>
          <a:p>
            <a:pPr marL="1097280" lvl="2" indent="-457200"/>
            <a:r>
              <a:rPr lang="fa-IR" dirty="0" smtClean="0"/>
              <a:t>بخش </a:t>
            </a:r>
            <a:r>
              <a:rPr lang="fa-IR" dirty="0" smtClean="0"/>
              <a:t>خارجی فیبر </a:t>
            </a:r>
            <a:r>
              <a:rPr lang="fa-IR" dirty="0" smtClean="0"/>
              <a:t>که </a:t>
            </a:r>
            <a:r>
              <a:rPr lang="fa-IR" dirty="0" smtClean="0"/>
              <a:t>دورتادور هسته را احاطه کرده و باعث برگشت نورمنعکس شده به هسته می گردد.</a:t>
            </a:r>
          </a:p>
          <a:p>
            <a:pPr marL="822960" lvl="1" indent="-457200">
              <a:buFont typeface="+mj-lt"/>
              <a:buAutoNum type="arabicPeriod"/>
            </a:pPr>
            <a:r>
              <a:rPr lang="fa-IR" b="1" dirty="0" smtClean="0"/>
              <a:t>بافر </a:t>
            </a:r>
            <a:r>
              <a:rPr lang="fa-IR" b="1" dirty="0" smtClean="0"/>
              <a:t>رویه </a:t>
            </a:r>
            <a:r>
              <a:rPr lang="en-US" b="1" dirty="0" smtClean="0"/>
              <a:t>Buffer </a:t>
            </a:r>
            <a:r>
              <a:rPr lang="en-US" b="1" dirty="0" smtClean="0"/>
              <a:t>Coating</a:t>
            </a:r>
            <a:endParaRPr lang="fa-IR" b="1" dirty="0" smtClean="0"/>
          </a:p>
          <a:p>
            <a:pPr marL="1097280" lvl="2" indent="-457200"/>
            <a:r>
              <a:rPr lang="fa-IR" dirty="0" smtClean="0"/>
              <a:t>روکش </a:t>
            </a:r>
            <a:r>
              <a:rPr lang="fa-IR" dirty="0" smtClean="0"/>
              <a:t>پلاستیکی رنگی که باعث حفاظت و نگهداری فیبر </a:t>
            </a:r>
            <a:r>
              <a:rPr lang="fa-IR" dirty="0" smtClean="0"/>
              <a:t>میشود </a:t>
            </a:r>
            <a:r>
              <a:rPr lang="fa-IR" dirty="0" smtClean="0"/>
              <a:t>و همچنین برای تشخیص فیبر در سر دیگر کابل برای اتصال سوکت ها.</a:t>
            </a:r>
          </a:p>
          <a:p>
            <a:pPr marL="822960" lvl="1" indent="-457200">
              <a:buFont typeface="+mj-lt"/>
              <a:buAutoNum type="arabicPeriod"/>
            </a:pPr>
            <a:r>
              <a:rPr lang="fa-IR" b="1" dirty="0" smtClean="0"/>
              <a:t>الیاف قوی</a:t>
            </a:r>
            <a:r>
              <a:rPr lang="en-US" b="1" dirty="0" smtClean="0"/>
              <a:t>Strengthening </a:t>
            </a:r>
            <a:r>
              <a:rPr lang="en-US" b="1" dirty="0" smtClean="0"/>
              <a:t>fibers </a:t>
            </a:r>
            <a:endParaRPr lang="fa-IR" b="1" dirty="0" smtClean="0"/>
          </a:p>
          <a:p>
            <a:pPr marL="1097280" lvl="2" indent="-457200"/>
            <a:r>
              <a:rPr lang="fa-IR" dirty="0" smtClean="0"/>
              <a:t>برای </a:t>
            </a:r>
            <a:r>
              <a:rPr lang="fa-IR" dirty="0" smtClean="0"/>
              <a:t>بالا بردن قدرت کشش کابل فیبر نوری</a:t>
            </a:r>
          </a:p>
          <a:p>
            <a:pPr marL="822960" lvl="1" indent="-457200">
              <a:buFont typeface="+mj-lt"/>
              <a:buAutoNum type="arabicPeriod"/>
            </a:pPr>
            <a:r>
              <a:rPr lang="fa-IR" b="1" dirty="0" smtClean="0"/>
              <a:t>روکش </a:t>
            </a:r>
            <a:r>
              <a:rPr lang="fa-IR" b="1" dirty="0" smtClean="0"/>
              <a:t>بیرونی کابل </a:t>
            </a:r>
            <a:r>
              <a:rPr lang="en-US" b="1" dirty="0" smtClean="0"/>
              <a:t>Cable </a:t>
            </a:r>
            <a:r>
              <a:rPr lang="en-US" b="1" dirty="0" smtClean="0"/>
              <a:t>Jacket </a:t>
            </a:r>
            <a:endParaRPr lang="fa-IR" b="1" dirty="0" smtClean="0"/>
          </a:p>
          <a:p>
            <a:pPr marL="1097280" lvl="2" indent="-457200"/>
            <a:r>
              <a:rPr lang="fa-IR" dirty="0" smtClean="0"/>
              <a:t>روکش </a:t>
            </a:r>
            <a:r>
              <a:rPr lang="fa-IR" dirty="0" smtClean="0"/>
              <a:t>پلاستیکی بیرونی کابل فیبر نوری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محیط هاى انتقال-محیط انتقال سیمی (کابلی)</a:t>
            </a:r>
            <a:br>
              <a:rPr lang="fa-IR" b="1" dirty="0" smtClean="0"/>
            </a:br>
            <a:r>
              <a:rPr lang="fa-IR" b="1" dirty="0" smtClean="0"/>
              <a:t> </a:t>
            </a:r>
            <a:r>
              <a:rPr lang="en-US" b="1" dirty="0" smtClean="0"/>
              <a:t>Wired – </a:t>
            </a:r>
            <a:r>
              <a:rPr lang="en-US" dirty="0" smtClean="0"/>
              <a:t>Optic Fiber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در فیبر </a:t>
            </a:r>
            <a:r>
              <a:rPr lang="fa-IR" dirty="0" smtClean="0"/>
              <a:t>نوری انتقال داده </a:t>
            </a:r>
            <a:r>
              <a:rPr lang="fa-IR" dirty="0" smtClean="0"/>
              <a:t>در </a:t>
            </a:r>
            <a:r>
              <a:rPr lang="fa-IR" dirty="0" smtClean="0"/>
              <a:t>یک جهت انجام می </a:t>
            </a:r>
            <a:r>
              <a:rPr lang="fa-IR" dirty="0" smtClean="0"/>
              <a:t>گیرد، </a:t>
            </a:r>
            <a:r>
              <a:rPr lang="fa-IR" dirty="0" smtClean="0"/>
              <a:t>به همین منظور برای اتصال کابل فیبر نوری به کارت شبکه از دو تار فیبر نوری استفاده می شود</a:t>
            </a:r>
            <a:r>
              <a:rPr lang="fa-IR" dirty="0" smtClean="0"/>
              <a:t>.</a:t>
            </a:r>
          </a:p>
          <a:p>
            <a:pPr lvl="1"/>
            <a:r>
              <a:rPr lang="fa-IR" dirty="0" smtClean="0"/>
              <a:t>یک </a:t>
            </a:r>
            <a:r>
              <a:rPr lang="fa-IR" dirty="0" smtClean="0"/>
              <a:t>تار برای ارسال </a:t>
            </a:r>
            <a:endParaRPr lang="fa-IR" dirty="0" smtClean="0"/>
          </a:p>
          <a:p>
            <a:pPr lvl="1"/>
            <a:r>
              <a:rPr lang="fa-IR" dirty="0" smtClean="0"/>
              <a:t>یک </a:t>
            </a:r>
            <a:r>
              <a:rPr lang="fa-IR" dirty="0" smtClean="0"/>
              <a:t>تار برای </a:t>
            </a:r>
            <a:r>
              <a:rPr lang="fa-IR" dirty="0" smtClean="0"/>
              <a:t>دریافت</a:t>
            </a:r>
          </a:p>
          <a:p>
            <a:r>
              <a:rPr lang="fa-IR" b="1" dirty="0" smtClean="0"/>
              <a:t>انواع کابل های فیبر نوری:</a:t>
            </a:r>
            <a:endParaRPr lang="fa-IR" b="1" dirty="0" smtClean="0"/>
          </a:p>
          <a:p>
            <a:r>
              <a:rPr lang="fa-IR" b="1" dirty="0" smtClean="0"/>
              <a:t>فیبرهای </a:t>
            </a:r>
            <a:r>
              <a:rPr lang="fa-IR" b="1" dirty="0" smtClean="0"/>
              <a:t>تک حالته </a:t>
            </a:r>
            <a:r>
              <a:rPr lang="en-US" b="1" dirty="0" smtClean="0"/>
              <a:t>Single </a:t>
            </a:r>
            <a:r>
              <a:rPr lang="en-US" b="1" dirty="0" smtClean="0"/>
              <a:t>Mode</a:t>
            </a:r>
            <a:r>
              <a:rPr lang="fa-IR" b="1" dirty="0" smtClean="0"/>
              <a:t>یا </a:t>
            </a:r>
            <a:r>
              <a:rPr lang="en-US" b="1" dirty="0" smtClean="0"/>
              <a:t>SM</a:t>
            </a:r>
            <a:endParaRPr lang="fa-IR" b="1" dirty="0" smtClean="0"/>
          </a:p>
          <a:p>
            <a:pPr lvl="1"/>
            <a:r>
              <a:rPr lang="fa-IR" b="1" dirty="0" smtClean="0"/>
              <a:t>به </a:t>
            </a:r>
            <a:r>
              <a:rPr lang="fa-IR" b="1" dirty="0" smtClean="0"/>
              <a:t>منظور ارسال یک سیگنال در هر </a:t>
            </a:r>
            <a:r>
              <a:rPr lang="fa-IR" b="1" dirty="0" smtClean="0"/>
              <a:t>فیبر، </a:t>
            </a:r>
          </a:p>
          <a:p>
            <a:pPr lvl="1"/>
            <a:r>
              <a:rPr lang="fa-IR" dirty="0" smtClean="0"/>
              <a:t>دارای </a:t>
            </a:r>
            <a:r>
              <a:rPr lang="fa-IR" dirty="0" smtClean="0"/>
              <a:t>یک هسته کوچک به قطر 6 تا 8 میکرون </a:t>
            </a:r>
            <a:r>
              <a:rPr lang="fa-IR" dirty="0" smtClean="0"/>
              <a:t>بوده</a:t>
            </a:r>
          </a:p>
          <a:p>
            <a:pPr lvl="1"/>
            <a:r>
              <a:rPr lang="fa-IR" dirty="0" smtClean="0"/>
              <a:t>برای </a:t>
            </a:r>
            <a:r>
              <a:rPr lang="fa-IR" dirty="0" smtClean="0"/>
              <a:t>فواصل بیشتر از 10 کیلومتر </a:t>
            </a:r>
            <a:endParaRPr lang="fa-IR" dirty="0" smtClean="0"/>
          </a:p>
          <a:p>
            <a:r>
              <a:rPr lang="fa-IR" b="1" dirty="0" smtClean="0"/>
              <a:t>فیبرهای چندحالته </a:t>
            </a:r>
            <a:r>
              <a:rPr lang="en-US" b="1" dirty="0" smtClean="0"/>
              <a:t> Multi </a:t>
            </a:r>
            <a:r>
              <a:rPr lang="en-US" b="1" dirty="0" smtClean="0"/>
              <a:t>Mode</a:t>
            </a:r>
            <a:r>
              <a:rPr lang="fa-IR" b="1" dirty="0" smtClean="0"/>
              <a:t>یا </a:t>
            </a:r>
            <a:r>
              <a:rPr lang="en-US" b="1" dirty="0" smtClean="0"/>
              <a:t>MM</a:t>
            </a:r>
            <a:endParaRPr lang="fa-IR" b="1" dirty="0" smtClean="0"/>
          </a:p>
          <a:p>
            <a:pPr lvl="1"/>
            <a:r>
              <a:rPr lang="fa-IR" b="1" dirty="0" smtClean="0"/>
              <a:t>به </a:t>
            </a:r>
            <a:r>
              <a:rPr lang="fa-IR" b="1" dirty="0" smtClean="0"/>
              <a:t>منظور ارسال چندین سیگنال در یک </a:t>
            </a:r>
            <a:r>
              <a:rPr lang="fa-IR" dirty="0" smtClean="0"/>
              <a:t>فیبر </a:t>
            </a:r>
            <a:r>
              <a:rPr lang="fa-IR" dirty="0" smtClean="0"/>
              <a:t>، </a:t>
            </a:r>
            <a:endParaRPr lang="fa-IR" dirty="0" smtClean="0"/>
          </a:p>
          <a:p>
            <a:pPr lvl="1"/>
            <a:r>
              <a:rPr lang="fa-IR" dirty="0" smtClean="0"/>
              <a:t>دارای </a:t>
            </a:r>
            <a:r>
              <a:rPr lang="fa-IR" dirty="0" smtClean="0"/>
              <a:t>هسته بزرگتر به قطر 50 تا 100 میکرون </a:t>
            </a:r>
            <a:endParaRPr lang="fa-IR" dirty="0" smtClean="0"/>
          </a:p>
          <a:p>
            <a:pPr lvl="1"/>
            <a:r>
              <a:rPr lang="fa-IR" dirty="0" smtClean="0"/>
              <a:t>استفاده </a:t>
            </a:r>
            <a:r>
              <a:rPr lang="fa-IR" dirty="0" smtClean="0"/>
              <a:t>برای فاصله های کمتر از 10 کیلومتر</a:t>
            </a:r>
          </a:p>
          <a:p>
            <a:r>
              <a:rPr lang="fa-IR" dirty="0" smtClean="0"/>
              <a:t>نکته : یک </a:t>
            </a:r>
            <a:r>
              <a:rPr lang="fa-IR" dirty="0" smtClean="0"/>
              <a:t>تار فیبر نوری معادل 900 زوج سیم مسی قدرت انتقال اطلاعات را دارد</a:t>
            </a:r>
            <a:r>
              <a:rPr lang="fa-IR" dirty="0" smtClean="0"/>
              <a:t>.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محیط هاى انتقال-محیط انتقال سیمی (کابلی)</a:t>
            </a:r>
            <a:br>
              <a:rPr lang="fa-IR" b="1" dirty="0" smtClean="0"/>
            </a:br>
            <a:r>
              <a:rPr lang="fa-IR" b="1" dirty="0" smtClean="0"/>
              <a:t> </a:t>
            </a:r>
            <a:r>
              <a:rPr lang="en-US" b="1" dirty="0" smtClean="0"/>
              <a:t>Wired – </a:t>
            </a:r>
            <a:r>
              <a:rPr lang="en-US" dirty="0" smtClean="0"/>
              <a:t>Optic Fiber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مزایا و معایب فیبر </a:t>
            </a:r>
            <a:r>
              <a:rPr lang="fa-IR" b="1" dirty="0" smtClean="0"/>
              <a:t>نوری در </a:t>
            </a:r>
            <a:r>
              <a:rPr lang="fa-IR" b="1" dirty="0" smtClean="0"/>
              <a:t>مقایسه با سیم های </a:t>
            </a:r>
            <a:r>
              <a:rPr lang="fa-IR" b="1" dirty="0" smtClean="0"/>
              <a:t>مسی</a:t>
            </a:r>
            <a:endParaRPr lang="fa-IR" b="1" dirty="0" smtClean="0"/>
          </a:p>
          <a:p>
            <a:pPr marL="822960" lvl="1" indent="-457200">
              <a:buFont typeface="+mj-lt"/>
              <a:buAutoNum type="arabicPeriod"/>
            </a:pPr>
            <a:r>
              <a:rPr lang="fa-IR" sz="2400" dirty="0" smtClean="0"/>
              <a:t>امکان </a:t>
            </a:r>
            <a:r>
              <a:rPr lang="fa-IR" sz="2400" dirty="0" smtClean="0"/>
              <a:t>استفاده در فواصل طولانی تر.</a:t>
            </a:r>
          </a:p>
          <a:p>
            <a:pPr marL="822960" lvl="1" indent="-457200">
              <a:buFont typeface="+mj-lt"/>
              <a:buAutoNum type="arabicPeriod"/>
            </a:pPr>
            <a:r>
              <a:rPr lang="fa-IR" sz="2400" dirty="0" smtClean="0"/>
              <a:t>نرخ </a:t>
            </a:r>
            <a:r>
              <a:rPr lang="fa-IR" sz="2400" dirty="0" smtClean="0"/>
              <a:t>انتقال </a:t>
            </a:r>
            <a:r>
              <a:rPr lang="fa-IR" sz="2400" dirty="0" smtClean="0"/>
              <a:t>بیشتر</a:t>
            </a:r>
            <a:r>
              <a:rPr lang="fa-IR" sz="2400" dirty="0" smtClean="0"/>
              <a:t> (پهنای </a:t>
            </a:r>
            <a:r>
              <a:rPr lang="fa-IR" sz="2400" dirty="0" smtClean="0"/>
              <a:t>باند فیبر نوری به منظور ارسال اطلاعات به مراتب بیشتر از سیم مسی </a:t>
            </a:r>
            <a:r>
              <a:rPr lang="fa-IR" sz="2400" dirty="0" smtClean="0"/>
              <a:t>است)</a:t>
            </a:r>
            <a:endParaRPr lang="fa-IR" sz="24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fa-IR" sz="2400" dirty="0" smtClean="0"/>
              <a:t>عدم </a:t>
            </a:r>
            <a:r>
              <a:rPr lang="fa-IR" sz="2400" dirty="0" smtClean="0"/>
              <a:t>نویزپذیری نسبت به میدا نهای مغناطیسی.</a:t>
            </a:r>
          </a:p>
          <a:p>
            <a:pPr marL="822960" lvl="1" indent="-457200">
              <a:buFont typeface="+mj-lt"/>
              <a:buAutoNum type="arabicPeriod"/>
            </a:pPr>
            <a:r>
              <a:rPr lang="fa-IR" sz="2400" dirty="0" smtClean="0"/>
              <a:t>امنیت </a:t>
            </a:r>
            <a:r>
              <a:rPr lang="fa-IR" sz="2400" dirty="0" smtClean="0"/>
              <a:t>بیشتر به دلیل عدم امکان انشعاب گرفتن در بین مسیر بدون داشتن امکانات پیشرفته و تخصصی.</a:t>
            </a:r>
          </a:p>
          <a:p>
            <a:pPr marL="822960" lvl="1" indent="-457200">
              <a:buFont typeface="+mj-lt"/>
              <a:buAutoNum type="arabicPeriod"/>
            </a:pPr>
            <a:r>
              <a:rPr lang="fa-IR" sz="2400" dirty="0" smtClean="0"/>
              <a:t>تضعیف </a:t>
            </a:r>
            <a:r>
              <a:rPr lang="fa-IR" sz="2400" dirty="0" smtClean="0"/>
              <a:t>ناچیز </a:t>
            </a:r>
            <a:r>
              <a:rPr lang="fa-IR" sz="2400" dirty="0" smtClean="0"/>
              <a:t>(.</a:t>
            </a:r>
            <a:r>
              <a:rPr lang="fa-IR" sz="2400" dirty="0" smtClean="0"/>
              <a:t>تضعیف </a:t>
            </a:r>
            <a:r>
              <a:rPr lang="fa-IR" sz="2400" dirty="0" smtClean="0"/>
              <a:t>سیگنال در </a:t>
            </a:r>
            <a:r>
              <a:rPr lang="fa-IR" sz="2400" dirty="0" smtClean="0"/>
              <a:t>فیبر</a:t>
            </a:r>
            <a:r>
              <a:rPr lang="en-US" sz="2400" dirty="0" smtClean="0"/>
              <a:t> </a:t>
            </a:r>
            <a:r>
              <a:rPr lang="fa-IR" sz="2400" dirty="0" smtClean="0"/>
              <a:t>نوری به مراتب کمتر از سیم مسی </a:t>
            </a:r>
            <a:r>
              <a:rPr lang="fa-IR" sz="2400" dirty="0" smtClean="0"/>
              <a:t>است)</a:t>
            </a:r>
            <a:endParaRPr lang="fa-IR" sz="24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fa-IR" sz="2400" dirty="0" smtClean="0"/>
              <a:t>عدم </a:t>
            </a:r>
            <a:r>
              <a:rPr lang="fa-IR" sz="2400" dirty="0" smtClean="0"/>
              <a:t>اتصالی در فیبر نوری، بر خلاف سیم های مسی که با از بین رفتن روکش سیم امکان اتصالی وجود دارد.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محیط هاى انتقال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/>
            <a:r>
              <a:rPr lang="fa-IR" b="1" dirty="0" smtClean="0"/>
              <a:t>تعریف:</a:t>
            </a:r>
          </a:p>
          <a:p>
            <a:pPr lvl="1" algn="r"/>
            <a:r>
              <a:rPr lang="fa-IR" sz="2000" b="1" dirty="0" smtClean="0"/>
              <a:t>هر رسانه اى که بتواند اطلاعات را به گردش درآورده و هدایت کند.</a:t>
            </a:r>
          </a:p>
          <a:p>
            <a:pPr lvl="1"/>
            <a:r>
              <a:rPr lang="fa-IR" sz="2000" b="1" dirty="0" smtClean="0"/>
              <a:t>بستر جابجایی داده ها در شبکه</a:t>
            </a:r>
          </a:p>
          <a:p>
            <a:pPr lvl="1"/>
            <a:endParaRPr lang="fa-IR" sz="2000" b="1" dirty="0" smtClean="0"/>
          </a:p>
          <a:p>
            <a:r>
              <a:rPr lang="fa-IR" b="1" dirty="0" smtClean="0"/>
              <a:t>انواع محیط انتقال دو دسته کلی</a:t>
            </a:r>
          </a:p>
          <a:p>
            <a:pPr lvl="1"/>
            <a:r>
              <a:rPr lang="fa-IR" sz="2000" b="1" dirty="0" smtClean="0"/>
              <a:t>سیمی</a:t>
            </a:r>
          </a:p>
          <a:p>
            <a:pPr lvl="1"/>
            <a:r>
              <a:rPr lang="fa-IR" sz="2000" b="1" dirty="0" smtClean="0"/>
              <a:t>بی سیم</a:t>
            </a:r>
            <a:endParaRPr lang="en-US" sz="2000" b="1" dirty="0" smtClean="0"/>
          </a:p>
          <a:p>
            <a:pPr lvl="1" algn="r"/>
            <a:endParaRPr lang="fa-IR" sz="2000" b="1" dirty="0" smtClean="0"/>
          </a:p>
          <a:p>
            <a:r>
              <a:rPr lang="fa-IR" b="1" dirty="0" smtClean="0"/>
              <a:t>چند مثال:</a:t>
            </a:r>
          </a:p>
          <a:p>
            <a:pPr lvl="1"/>
            <a:r>
              <a:rPr lang="fa-IR" sz="2000" b="1" dirty="0" smtClean="0"/>
              <a:t>صحبت </a:t>
            </a:r>
            <a:r>
              <a:rPr lang="fa-IR" sz="2000" b="1" dirty="0" smtClean="0">
                <a:sym typeface="Wingdings" pitchFamily="2" charset="2"/>
              </a:rPr>
              <a:t>، انتقال </a:t>
            </a:r>
            <a:r>
              <a:rPr lang="fa-IR" sz="2000" b="1" dirty="0" smtClean="0"/>
              <a:t>امواج صوتى از طریق هوا </a:t>
            </a:r>
            <a:r>
              <a:rPr lang="fa-IR" sz="2000" b="1" dirty="0" smtClean="0">
                <a:sym typeface="Wingdings" pitchFamily="2" charset="2"/>
              </a:rPr>
              <a:t>محیط انتقال = هوا</a:t>
            </a:r>
            <a:endParaRPr lang="fa-IR" sz="2000" b="1" dirty="0" smtClean="0"/>
          </a:p>
          <a:p>
            <a:pPr lvl="1"/>
            <a:r>
              <a:rPr lang="fa-IR" sz="2000" b="1" dirty="0" smtClean="0"/>
              <a:t>تلویزیون، انتقال امواج الکترومغناطیسى در فضا</a:t>
            </a:r>
            <a:r>
              <a:rPr lang="fa-IR" sz="2000" b="1" dirty="0" smtClean="0">
                <a:sym typeface="Wingdings" pitchFamily="2" charset="2"/>
              </a:rPr>
              <a:t> محیط انتقال = فضا</a:t>
            </a:r>
            <a:endParaRPr lang="en-US" sz="2000" b="1" dirty="0" smtClean="0"/>
          </a:p>
          <a:p>
            <a:pPr lvl="1"/>
            <a:r>
              <a:rPr lang="fa-IR" sz="2000" b="1" dirty="0" smtClean="0"/>
              <a:t>تلفن، انتقال امواج صوتی از طریق سیم </a:t>
            </a:r>
            <a:r>
              <a:rPr lang="fa-IR" sz="2000" b="1" dirty="0" smtClean="0">
                <a:sym typeface="Wingdings" pitchFamily="2" charset="2"/>
              </a:rPr>
              <a:t> محیط انتقال= </a:t>
            </a:r>
            <a:r>
              <a:rPr lang="fa-IR" sz="2000" b="1" dirty="0" smtClean="0"/>
              <a:t>سیم مسى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محیط هاى انتقال-محیط انتقال بی سیم</a:t>
            </a:r>
            <a:br>
              <a:rPr lang="fa-IR" b="1" dirty="0" smtClean="0"/>
            </a:br>
            <a:r>
              <a:rPr lang="en-US" b="1" dirty="0" smtClean="0"/>
              <a:t>Wireless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fa-IR" dirty="0" smtClean="0"/>
              <a:t>محیط انتقال</a:t>
            </a:r>
          </a:p>
          <a:p>
            <a:pPr lvl="1"/>
            <a:r>
              <a:rPr lang="fa-IR" dirty="0" smtClean="0"/>
              <a:t>فضای مادی </a:t>
            </a:r>
          </a:p>
          <a:p>
            <a:r>
              <a:rPr lang="fa-IR" dirty="0" smtClean="0"/>
              <a:t>روش های انتقال</a:t>
            </a:r>
          </a:p>
          <a:p>
            <a:pPr marL="457200" indent="-457200">
              <a:buFont typeface="+mj-lt"/>
              <a:buAutoNum type="arabicPeriod"/>
            </a:pPr>
            <a:r>
              <a:rPr lang="fa-IR" b="1" dirty="0" smtClean="0"/>
              <a:t>اشعه مادون قرمز (</a:t>
            </a:r>
            <a:r>
              <a:rPr lang="en-US" b="1" dirty="0" smtClean="0"/>
              <a:t>Infrared</a:t>
            </a:r>
          </a:p>
          <a:p>
            <a:pPr marL="822960" lvl="1" indent="-457200">
              <a:buFont typeface="+mj-lt"/>
              <a:buAutoNum type="arabicPeriod"/>
            </a:pPr>
            <a:r>
              <a:rPr lang="fa-IR" dirty="0" smtClean="0"/>
              <a:t>انتقال اطلاعات با امواج مادون قرمز</a:t>
            </a: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fa-IR" dirty="0" smtClean="0"/>
              <a:t>در </a:t>
            </a:r>
            <a:r>
              <a:rPr lang="fa-IR" dirty="0" smtClean="0"/>
              <a:t>شبکه کامپیوتری مادون قرمز حداکثر فاصله رایانه ها یا وسایل جانبی ٥ متر می باشد. </a:t>
            </a: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fa-IR" dirty="0" smtClean="0"/>
              <a:t>هر </a:t>
            </a:r>
            <a:r>
              <a:rPr lang="fa-IR" dirty="0" smtClean="0"/>
              <a:t>دو دستگاه فرستنده و گیرنده </a:t>
            </a:r>
            <a:r>
              <a:rPr lang="fa-IR" dirty="0" smtClean="0"/>
              <a:t>باید </a:t>
            </a:r>
            <a:r>
              <a:rPr lang="fa-IR" dirty="0" smtClean="0"/>
              <a:t>در دید مستقیم یکدیگر </a:t>
            </a:r>
            <a:r>
              <a:rPr lang="fa-IR" dirty="0" smtClean="0"/>
              <a:t>باشندمانند </a:t>
            </a:r>
            <a:r>
              <a:rPr lang="fa-IR" dirty="0" smtClean="0"/>
              <a:t>کنترل </a:t>
            </a:r>
            <a:r>
              <a:rPr lang="fa-IR" dirty="0" smtClean="0"/>
              <a:t>تلویزیون </a:t>
            </a: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fa-IR" dirty="0" smtClean="0"/>
              <a:t>سه فناوری های مادون </a:t>
            </a:r>
            <a:r>
              <a:rPr lang="fa-IR" dirty="0" smtClean="0"/>
              <a:t>قرمز در </a:t>
            </a:r>
            <a:r>
              <a:rPr lang="fa-IR" dirty="0" smtClean="0"/>
              <a:t>شبکه های </a:t>
            </a:r>
            <a:r>
              <a:rPr lang="fa-IR" dirty="0" smtClean="0"/>
              <a:t>محلی وجود دارد.</a:t>
            </a:r>
          </a:p>
          <a:p>
            <a:pPr lvl="1"/>
            <a:r>
              <a:rPr lang="en-US" b="1" dirty="0" smtClean="0"/>
              <a:t>SIR  </a:t>
            </a:r>
            <a:r>
              <a:rPr lang="en-US" b="1" dirty="0" smtClean="0"/>
              <a:t>IrDA</a:t>
            </a:r>
            <a:r>
              <a:rPr lang="fa-IR" b="1" dirty="0" smtClean="0"/>
              <a:t>مادون </a:t>
            </a:r>
            <a:r>
              <a:rPr lang="fa-IR" b="1" dirty="0" smtClean="0"/>
              <a:t>قرمز با سرعت کم </a:t>
            </a:r>
            <a:r>
              <a:rPr lang="fa-IR" b="1" dirty="0" smtClean="0"/>
              <a:t>: </a:t>
            </a:r>
            <a:r>
              <a:rPr lang="fa-IR" dirty="0" smtClean="0"/>
              <a:t>سرعت </a:t>
            </a:r>
            <a:r>
              <a:rPr lang="fa-IR" dirty="0" smtClean="0"/>
              <a:t>انتقال  </a:t>
            </a:r>
            <a:r>
              <a:rPr lang="fa-IR" dirty="0" smtClean="0"/>
              <a:t>115 </a:t>
            </a:r>
            <a:r>
              <a:rPr lang="fa-IR" dirty="0" smtClean="0"/>
              <a:t>کیلوبیت بر </a:t>
            </a:r>
            <a:r>
              <a:rPr lang="fa-IR" dirty="0" smtClean="0"/>
              <a:t>ثانیه</a:t>
            </a:r>
            <a:endParaRPr lang="fa-IR" dirty="0" smtClean="0"/>
          </a:p>
          <a:p>
            <a:pPr lvl="1"/>
            <a:r>
              <a:rPr lang="en-US" b="1" dirty="0" smtClean="0"/>
              <a:t>MIR  </a:t>
            </a:r>
            <a:r>
              <a:rPr lang="en-US" b="1" dirty="0" smtClean="0"/>
              <a:t>IrDA</a:t>
            </a:r>
            <a:r>
              <a:rPr lang="fa-IR" b="1" dirty="0" smtClean="0"/>
              <a:t>مادون </a:t>
            </a:r>
            <a:r>
              <a:rPr lang="fa-IR" b="1" dirty="0" smtClean="0"/>
              <a:t>قرمز با سرعت </a:t>
            </a:r>
            <a:r>
              <a:rPr lang="fa-IR" b="1" dirty="0" smtClean="0"/>
              <a:t>متوسط: </a:t>
            </a:r>
            <a:r>
              <a:rPr lang="fa-IR" b="1" dirty="0" smtClean="0"/>
              <a:t>سرعت </a:t>
            </a:r>
            <a:r>
              <a:rPr lang="fa-IR" dirty="0" smtClean="0"/>
              <a:t>انتقال 15/ </a:t>
            </a:r>
            <a:r>
              <a:rPr lang="fa-IR" dirty="0" smtClean="0"/>
              <a:t>1 مگابیت بر </a:t>
            </a:r>
            <a:r>
              <a:rPr lang="fa-IR" dirty="0" smtClean="0"/>
              <a:t>ثانیه</a:t>
            </a:r>
            <a:endParaRPr lang="fa-IR" dirty="0" smtClean="0"/>
          </a:p>
          <a:p>
            <a:pPr lvl="1"/>
            <a:r>
              <a:rPr lang="en-US" b="1" dirty="0" smtClean="0"/>
              <a:t>FIR  </a:t>
            </a:r>
            <a:r>
              <a:rPr lang="en-US" b="1" dirty="0" smtClean="0"/>
              <a:t>IrDA</a:t>
            </a:r>
            <a:r>
              <a:rPr lang="fa-IR" b="1" dirty="0" smtClean="0"/>
              <a:t>مادون </a:t>
            </a:r>
            <a:r>
              <a:rPr lang="fa-IR" b="1" dirty="0" smtClean="0"/>
              <a:t>قرمز با سرعت </a:t>
            </a:r>
            <a:r>
              <a:rPr lang="fa-IR" b="1" dirty="0" smtClean="0"/>
              <a:t>بالا :</a:t>
            </a:r>
            <a:r>
              <a:rPr lang="en-US" b="1" dirty="0" smtClean="0"/>
              <a:t> </a:t>
            </a:r>
            <a:r>
              <a:rPr lang="fa-IR" dirty="0" smtClean="0"/>
              <a:t>سرعت </a:t>
            </a:r>
            <a:r>
              <a:rPr lang="fa-IR" dirty="0" smtClean="0"/>
              <a:t>انتقال 4 </a:t>
            </a:r>
            <a:r>
              <a:rPr lang="fa-IR" dirty="0" smtClean="0"/>
              <a:t>مگابیت بر </a:t>
            </a:r>
            <a:r>
              <a:rPr lang="fa-IR" dirty="0" smtClean="0"/>
              <a:t>ثانیه</a:t>
            </a:r>
            <a:endParaRPr lang="fa-IR" dirty="0" smtClean="0"/>
          </a:p>
          <a:p>
            <a:pPr marL="457200" indent="-45720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محیط هاى انتقال-محیط انتقال بی سیم</a:t>
            </a:r>
            <a:br>
              <a:rPr lang="fa-IR" b="1" dirty="0" smtClean="0"/>
            </a:br>
            <a:r>
              <a:rPr lang="en-US" b="1" dirty="0" smtClean="0"/>
              <a:t>Wireless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fa-IR" sz="2800" b="1" dirty="0" smtClean="0"/>
              <a:t>نور </a:t>
            </a:r>
            <a:r>
              <a:rPr lang="fa-IR" sz="2800" b="1" dirty="0" smtClean="0"/>
              <a:t>لیزر (</a:t>
            </a:r>
            <a:r>
              <a:rPr lang="en-US" sz="2800" b="1" dirty="0" smtClean="0"/>
              <a:t>Laser</a:t>
            </a:r>
            <a:r>
              <a:rPr lang="fa-IR" sz="2800" b="1" dirty="0" smtClean="0"/>
              <a:t>)</a:t>
            </a:r>
            <a:r>
              <a:rPr lang="en-US" sz="2800" b="1" dirty="0" smtClean="0"/>
              <a:t> </a:t>
            </a:r>
            <a:r>
              <a:rPr lang="fa-IR" sz="2800" dirty="0" smtClean="0"/>
              <a:t>شبیه مادون قرمز بوده ولی برای فاصله </a:t>
            </a:r>
            <a:r>
              <a:rPr lang="fa-IR" sz="2800" dirty="0" smtClean="0"/>
              <a:t>بیشتر</a:t>
            </a:r>
            <a:endParaRPr lang="fa-IR" sz="28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fa-IR" sz="2800" b="1" dirty="0" smtClean="0"/>
              <a:t>امواج رادیویی (</a:t>
            </a:r>
            <a:r>
              <a:rPr lang="en-US" sz="2800" b="1" dirty="0" smtClean="0"/>
              <a:t>Radio waves</a:t>
            </a:r>
            <a:r>
              <a:rPr lang="fa-IR" sz="2800" b="1" dirty="0" smtClean="0"/>
              <a:t>)</a:t>
            </a:r>
            <a:r>
              <a:rPr lang="en-US" sz="2800" b="1" dirty="0" smtClean="0"/>
              <a:t> </a:t>
            </a:r>
            <a:r>
              <a:rPr lang="fa-IR" sz="2800" dirty="0" smtClean="0"/>
              <a:t>دارای فرکانسهای </a:t>
            </a:r>
            <a:r>
              <a:rPr lang="fa-IR" sz="2800" dirty="0" smtClean="0"/>
              <a:t>مختلف که بیشترین کاربرد را در بین شبکه های بی سیم دارد </a:t>
            </a:r>
            <a:endParaRPr lang="fa-IR" sz="2800" dirty="0" smtClean="0"/>
          </a:p>
          <a:p>
            <a:pPr marL="822960" lvl="1" indent="-457200"/>
            <a:r>
              <a:rPr lang="fa-IR" sz="2400" dirty="0" smtClean="0"/>
              <a:t>مزیت </a:t>
            </a:r>
            <a:r>
              <a:rPr lang="fa-IR" sz="2400" dirty="0" smtClean="0"/>
              <a:t>استفاده از امواج </a:t>
            </a:r>
            <a:r>
              <a:rPr lang="fa-IR" sz="2400" dirty="0" smtClean="0"/>
              <a:t>رادیویی، </a:t>
            </a:r>
            <a:r>
              <a:rPr lang="fa-IR" sz="2400" dirty="0" smtClean="0"/>
              <a:t>توانایی عبور امواج رادیویی از موانع فیزیکی </a:t>
            </a:r>
            <a:endParaRPr lang="fa-IR" sz="2400" dirty="0" smtClean="0"/>
          </a:p>
          <a:p>
            <a:pPr marL="822960" lvl="1" indent="-457200"/>
            <a:r>
              <a:rPr lang="fa-IR" sz="2400" dirty="0" smtClean="0"/>
              <a:t>البته </a:t>
            </a:r>
            <a:r>
              <a:rPr lang="fa-IR" sz="2400" dirty="0" smtClean="0"/>
              <a:t>مقداری از پهنای باند کاهش </a:t>
            </a:r>
            <a:r>
              <a:rPr lang="fa-IR" sz="2400" dirty="0" smtClean="0"/>
              <a:t>می</a:t>
            </a:r>
            <a:r>
              <a:rPr lang="en-US" sz="2400" dirty="0" smtClean="0"/>
              <a:t> </a:t>
            </a:r>
            <a:r>
              <a:rPr lang="fa-IR" sz="2400" dirty="0" smtClean="0"/>
              <a:t>یابد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محیط هاى انتقال-محیط انتقال سیمی (کابلی)</a:t>
            </a:r>
            <a:br>
              <a:rPr lang="fa-IR" b="1" dirty="0" smtClean="0"/>
            </a:br>
            <a:r>
              <a:rPr lang="fa-IR" b="1" dirty="0" smtClean="0"/>
              <a:t> </a:t>
            </a:r>
            <a:r>
              <a:rPr lang="en-US" b="1" dirty="0" smtClean="0"/>
              <a:t>Wired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انواع محیط انتقال سیمی خود به دو دسته تقسیم می شود:</a:t>
            </a:r>
          </a:p>
          <a:p>
            <a:pPr lvl="1"/>
            <a:r>
              <a:rPr lang="fa-IR" b="1" dirty="0" smtClean="0"/>
              <a:t>الف)کابل مسی</a:t>
            </a:r>
            <a:r>
              <a:rPr lang="fa-IR" dirty="0" smtClean="0"/>
              <a:t>:</a:t>
            </a:r>
            <a:r>
              <a:rPr lang="fa-IR" b="1" dirty="0" smtClean="0"/>
              <a:t> </a:t>
            </a:r>
            <a:r>
              <a:rPr lang="fa-IR" dirty="0" smtClean="0"/>
              <a:t>استفاده از یک یا چند رشته سیم مسی برای انتقال سیگنال های الکتریکی</a:t>
            </a:r>
          </a:p>
          <a:p>
            <a:pPr lvl="1"/>
            <a:r>
              <a:rPr lang="fa-IR" b="1" dirty="0" smtClean="0"/>
              <a:t>ب)کابل فیبر نوری</a:t>
            </a:r>
            <a:r>
              <a:rPr lang="fa-IR" dirty="0" smtClean="0"/>
              <a:t>: استفاده از چند رشته تار نازک از جنس ترکیبات مخصوص مانند پلاستیک فشرده یا سیلیس که ضریب شکستی نزدیک به ضریب شکست شیشه دارند</a:t>
            </a:r>
          </a:p>
          <a:p>
            <a:endParaRPr lang="fa-IR" sz="2100" dirty="0" smtClean="0"/>
          </a:p>
          <a:p>
            <a:r>
              <a:rPr lang="fa-IR" dirty="0" smtClean="0"/>
              <a:t>انواع کابل ها در محیط انتقال سیمی</a:t>
            </a:r>
          </a:p>
          <a:p>
            <a:pPr lvl="1"/>
            <a:r>
              <a:rPr lang="fa-IR" dirty="0" smtClean="0"/>
              <a:t>الف)کابل هم محور </a:t>
            </a:r>
            <a:r>
              <a:rPr lang="en-US" dirty="0" smtClean="0"/>
              <a:t> Coaxial</a:t>
            </a:r>
            <a:r>
              <a:rPr lang="fa-IR" dirty="0" smtClean="0"/>
              <a:t>:مانند کابل آنتن تلویزیون رنگی</a:t>
            </a:r>
          </a:p>
          <a:p>
            <a:pPr lvl="1"/>
            <a:r>
              <a:rPr lang="fa-IR" dirty="0" smtClean="0"/>
              <a:t>ب)کابل «زوج به هم تابیده (</a:t>
            </a:r>
            <a:r>
              <a:rPr lang="en-US" dirty="0" smtClean="0"/>
              <a:t>Twisted Pair</a:t>
            </a:r>
            <a:r>
              <a:rPr lang="fa-IR" dirty="0" smtClean="0"/>
              <a:t>)</a:t>
            </a:r>
            <a:r>
              <a:rPr lang="en-US" dirty="0" smtClean="0"/>
              <a:t> </a:t>
            </a:r>
            <a:r>
              <a:rPr lang="fa-IR" dirty="0" smtClean="0"/>
              <a:t>:مانند سیم تلفن</a:t>
            </a:r>
          </a:p>
          <a:p>
            <a:pPr lvl="1"/>
            <a:r>
              <a:rPr lang="fa-IR" dirty="0" smtClean="0"/>
              <a:t>ج)کابل(</a:t>
            </a:r>
            <a:r>
              <a:rPr lang="pt-BR" dirty="0" smtClean="0"/>
              <a:t>Optic Fiber</a:t>
            </a:r>
            <a:r>
              <a:rPr lang="fa-IR" dirty="0" smtClean="0"/>
              <a:t>) «فیبر نوری 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محیط هاى انتقال-محیط انتقال سیمی (کابلی)</a:t>
            </a:r>
            <a:br>
              <a:rPr lang="fa-IR" b="1" dirty="0" smtClean="0"/>
            </a:br>
            <a:r>
              <a:rPr lang="fa-IR" b="1" dirty="0" smtClean="0"/>
              <a:t> </a:t>
            </a:r>
            <a:r>
              <a:rPr lang="en-US" b="1" dirty="0" smtClean="0"/>
              <a:t>Wired - </a:t>
            </a:r>
            <a:r>
              <a:rPr lang="en-US" dirty="0" smtClean="0"/>
              <a:t>Coaxial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a-IR" sz="2800" dirty="0" smtClean="0"/>
              <a:t>بخش های کابل هم محور (</a:t>
            </a:r>
            <a:r>
              <a:rPr lang="en-US" sz="2800" dirty="0" smtClean="0"/>
              <a:t>Coaxial</a:t>
            </a:r>
            <a:r>
              <a:rPr lang="fa-IR" sz="2800" dirty="0" smtClean="0"/>
              <a:t>)؟</a:t>
            </a:r>
          </a:p>
          <a:p>
            <a:pPr lvl="1"/>
            <a:r>
              <a:rPr lang="fa-IR" sz="2400" b="1" dirty="0" smtClean="0"/>
              <a:t>مغز مسی (</a:t>
            </a:r>
            <a:r>
              <a:rPr lang="en-US" sz="1600" b="1" dirty="0" smtClean="0"/>
              <a:t>Copper Core</a:t>
            </a:r>
            <a:r>
              <a:rPr lang="fa-IR" sz="2400" b="1" dirty="0" smtClean="0"/>
              <a:t>): </a:t>
            </a:r>
            <a:r>
              <a:rPr lang="fa-IR" sz="2400" dirty="0" smtClean="0"/>
              <a:t>وظیفه آن هدایت سیگنال الکتریکی می باشد (تک رشته ای یا چند رشته ای)</a:t>
            </a:r>
          </a:p>
          <a:p>
            <a:pPr lvl="1"/>
            <a:r>
              <a:rPr lang="fa-IR" sz="2400" dirty="0" smtClean="0"/>
              <a:t> </a:t>
            </a:r>
            <a:r>
              <a:rPr lang="fa-IR" sz="2400" b="1" dirty="0" smtClean="0"/>
              <a:t>عایق داخلی (</a:t>
            </a:r>
            <a:r>
              <a:rPr lang="en-US" sz="1600" b="1" dirty="0" smtClean="0"/>
              <a:t>Inner Insulator</a:t>
            </a:r>
            <a:r>
              <a:rPr lang="fa-IR" sz="2400" b="1" dirty="0" smtClean="0"/>
              <a:t>)</a:t>
            </a:r>
            <a:r>
              <a:rPr lang="en-US" sz="2400" b="1" dirty="0" smtClean="0"/>
              <a:t>:</a:t>
            </a:r>
            <a:r>
              <a:rPr lang="fa-IR" sz="2400" dirty="0" smtClean="0"/>
              <a:t>عایق بین مغز مسی و محافظ سیمی(توری)</a:t>
            </a:r>
          </a:p>
          <a:p>
            <a:pPr lvl="1"/>
            <a:r>
              <a:rPr lang="fa-IR" sz="2400" dirty="0" smtClean="0"/>
              <a:t> </a:t>
            </a:r>
            <a:r>
              <a:rPr lang="fa-IR" sz="2400" b="1" dirty="0" smtClean="0"/>
              <a:t>محافظ توری سیمی </a:t>
            </a:r>
            <a:r>
              <a:rPr lang="fa-IR" sz="1800" b="1" dirty="0" smtClean="0"/>
              <a:t>(بافته شده) </a:t>
            </a:r>
            <a:r>
              <a:rPr lang="fa-IR" sz="2400" b="1" dirty="0" smtClean="0"/>
              <a:t>(</a:t>
            </a:r>
            <a:r>
              <a:rPr lang="en-US" sz="1600" b="1" dirty="0" smtClean="0"/>
              <a:t>Shielding Wire</a:t>
            </a:r>
            <a:r>
              <a:rPr lang="en-US" sz="2400" b="1" dirty="0" smtClean="0"/>
              <a:t> </a:t>
            </a:r>
            <a:r>
              <a:rPr lang="en-US" sz="1600" b="1" dirty="0" smtClean="0"/>
              <a:t>Mesh</a:t>
            </a:r>
            <a:r>
              <a:rPr lang="fa-IR" sz="2400" b="1" dirty="0" smtClean="0"/>
              <a:t>): </a:t>
            </a:r>
            <a:r>
              <a:rPr lang="fa-IR" sz="2400" dirty="0" smtClean="0"/>
              <a:t>وظیفه آن حفاظت از سیگنال های انتقالی در مقابل نویز</a:t>
            </a:r>
          </a:p>
          <a:p>
            <a:pPr lvl="1"/>
            <a:r>
              <a:rPr lang="fa-IR" sz="2400" dirty="0" smtClean="0"/>
              <a:t> </a:t>
            </a:r>
            <a:r>
              <a:rPr lang="fa-IR" sz="2400" b="1" dirty="0" smtClean="0"/>
              <a:t>عایق بیرونی (</a:t>
            </a:r>
            <a:r>
              <a:rPr lang="en-US" sz="1600" b="1" dirty="0" smtClean="0"/>
              <a:t>Outer Insulator</a:t>
            </a:r>
            <a:r>
              <a:rPr lang="fa-IR" sz="2400" b="1" dirty="0" smtClean="0"/>
              <a:t>)</a:t>
            </a:r>
          </a:p>
          <a:p>
            <a:endParaRPr lang="en-US" sz="2800" dirty="0" smtClean="0"/>
          </a:p>
          <a:p>
            <a:r>
              <a:rPr lang="fa-IR" sz="2800" dirty="0" smtClean="0"/>
              <a:t>از کابل کواکسیال در کدام هم بندی استفاده می شود؟</a:t>
            </a:r>
          </a:p>
          <a:p>
            <a:pPr lvl="1"/>
            <a:r>
              <a:rPr lang="fa-IR" sz="2800" dirty="0" smtClean="0">
                <a:solidFill>
                  <a:srgbClr val="FF0000"/>
                </a:solidFill>
              </a:rPr>
              <a:t>خطی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محیط هاى انتقال-محیط انتقال سیمی (کابلی)</a:t>
            </a:r>
            <a:br>
              <a:rPr lang="fa-IR" b="1" dirty="0" smtClean="0"/>
            </a:br>
            <a:r>
              <a:rPr lang="fa-IR" b="1" dirty="0" smtClean="0"/>
              <a:t> </a:t>
            </a:r>
            <a:r>
              <a:rPr lang="en-US" b="1" dirty="0" smtClean="0"/>
              <a:t>Wired - </a:t>
            </a:r>
            <a:r>
              <a:rPr lang="en-US" dirty="0" smtClean="0"/>
              <a:t>TP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/>
              <a:t>بخش های کابل زوج به هم تابیده (</a:t>
            </a:r>
            <a:r>
              <a:rPr lang="en-US" sz="2800" b="1" dirty="0" smtClean="0"/>
              <a:t>TP</a:t>
            </a:r>
            <a:r>
              <a:rPr lang="fa-IR" sz="2800" b="1" dirty="0" smtClean="0"/>
              <a:t>)؟</a:t>
            </a:r>
          </a:p>
          <a:p>
            <a:pPr lvl="1"/>
            <a:r>
              <a:rPr lang="fa-IR" sz="2400" dirty="0" smtClean="0"/>
              <a:t>یک زوج سیم مسی شبیه سیم تلفن تشکیل شده اند، اما کابل هایی که در شبکه رایانه ها مورد استفاده قرار می گیرند شامل چهار زوج سیم می باشند. </a:t>
            </a:r>
          </a:p>
          <a:p>
            <a:r>
              <a:rPr lang="fa-IR" sz="2800" dirty="0" smtClean="0"/>
              <a:t>علت تابیده بودن سیم ها به هم در کابل </a:t>
            </a:r>
            <a:r>
              <a:rPr lang="en-US" sz="2800" dirty="0" smtClean="0"/>
              <a:t>TP</a:t>
            </a:r>
            <a:r>
              <a:rPr lang="fa-IR" sz="2800" dirty="0" smtClean="0"/>
              <a:t>؟</a:t>
            </a:r>
          </a:p>
          <a:p>
            <a:pPr lvl="1"/>
            <a:r>
              <a:rPr lang="fa-IR" sz="2400" dirty="0" smtClean="0"/>
              <a:t>میدان مغناطیسی در اطراف خود بر اثر القاء به وجود نیاورند </a:t>
            </a:r>
          </a:p>
          <a:p>
            <a:pPr lvl="1"/>
            <a:r>
              <a:rPr lang="fa-IR" sz="2400" dirty="0" smtClean="0"/>
              <a:t>اثرات </a:t>
            </a:r>
            <a:r>
              <a:rPr lang="fa-IR" sz="2400" dirty="0" smtClean="0"/>
              <a:t>نویز القاء شده  روی خود را تا </a:t>
            </a:r>
            <a:r>
              <a:rPr lang="fa-IR" sz="2400" dirty="0" smtClean="0"/>
              <a:t>اندازه ای </a:t>
            </a:r>
            <a:r>
              <a:rPr lang="fa-IR" sz="2400" dirty="0" smtClean="0"/>
              <a:t>خنثی نمایند. هر زوج برای یک کانال ارتباطی مخابراتی مورد استفاده قرار می گیرد. </a:t>
            </a:r>
            <a:endParaRPr lang="fa-IR" sz="2400" dirty="0" smtClean="0"/>
          </a:p>
          <a:p>
            <a:pPr lvl="1"/>
            <a:r>
              <a:rPr lang="fa-IR" sz="2400" dirty="0" smtClean="0"/>
              <a:t>کابل </a:t>
            </a:r>
            <a:r>
              <a:rPr lang="en-US" sz="2400" dirty="0" smtClean="0"/>
              <a:t>TP </a:t>
            </a:r>
            <a:r>
              <a:rPr lang="fa-IR" sz="2400" dirty="0" smtClean="0"/>
              <a:t>در هم بندی </a:t>
            </a:r>
            <a:r>
              <a:rPr lang="fa-IR" sz="2400" dirty="0" smtClean="0">
                <a:solidFill>
                  <a:srgbClr val="FF0000"/>
                </a:solidFill>
              </a:rPr>
              <a:t>ستاره ای </a:t>
            </a:r>
            <a:r>
              <a:rPr lang="fa-IR" sz="2400" dirty="0" smtClean="0"/>
              <a:t>و</a:t>
            </a:r>
            <a:r>
              <a:rPr lang="fa-IR" sz="2400" dirty="0" smtClean="0">
                <a:solidFill>
                  <a:srgbClr val="FF0000"/>
                </a:solidFill>
              </a:rPr>
              <a:t> حلقوی </a:t>
            </a:r>
            <a:r>
              <a:rPr lang="fa-IR" sz="2400" dirty="0" smtClean="0"/>
              <a:t>مورد استفاده قرار می گیرد</a:t>
            </a:r>
            <a:r>
              <a:rPr lang="fa-IR" sz="2400" dirty="0" smtClean="0"/>
              <a:t>.</a:t>
            </a:r>
            <a:endParaRPr lang="fa-I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محیط هاى انتقال-محیط انتقال سیمی (کابلی)</a:t>
            </a:r>
            <a:br>
              <a:rPr lang="fa-IR" b="1" dirty="0" smtClean="0"/>
            </a:br>
            <a:r>
              <a:rPr lang="fa-IR" b="1" dirty="0" smtClean="0"/>
              <a:t> </a:t>
            </a:r>
            <a:r>
              <a:rPr lang="en-US" b="1" dirty="0" smtClean="0"/>
              <a:t>Wired - </a:t>
            </a:r>
            <a:r>
              <a:rPr lang="en-US" dirty="0" smtClean="0"/>
              <a:t>TP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200" b="1" dirty="0" smtClean="0"/>
              <a:t>مزایا </a:t>
            </a:r>
            <a:r>
              <a:rPr lang="fa-IR" sz="3200" b="1" dirty="0" smtClean="0"/>
              <a:t>و معایب کابل </a:t>
            </a:r>
            <a:r>
              <a:rPr lang="en-US" sz="3200" b="1" dirty="0" smtClean="0"/>
              <a:t>TP</a:t>
            </a:r>
          </a:p>
          <a:p>
            <a:pPr lvl="1"/>
            <a:r>
              <a:rPr lang="fa-IR" sz="2800" dirty="0" smtClean="0"/>
              <a:t>١ </a:t>
            </a:r>
            <a:r>
              <a:rPr lang="fa-IR" sz="2800" dirty="0" smtClean="0"/>
              <a:t>کابل </a:t>
            </a:r>
            <a:r>
              <a:rPr lang="en-US" sz="2800" dirty="0" smtClean="0"/>
              <a:t>TP </a:t>
            </a:r>
            <a:r>
              <a:rPr lang="fa-IR" sz="2800" dirty="0" smtClean="0"/>
              <a:t>توانایی انتقال بالاتری نسبت به </a:t>
            </a:r>
            <a:r>
              <a:rPr lang="en-US" sz="2800" dirty="0" smtClean="0"/>
              <a:t>Coaxial </a:t>
            </a:r>
            <a:r>
              <a:rPr lang="fa-IR" sz="2800" dirty="0" smtClean="0"/>
              <a:t>دارد.</a:t>
            </a:r>
          </a:p>
          <a:p>
            <a:pPr lvl="1"/>
            <a:r>
              <a:rPr lang="fa-IR" sz="2800" dirty="0" smtClean="0"/>
              <a:t>٢ نویز اثر بیشتری روی </a:t>
            </a:r>
            <a:r>
              <a:rPr lang="en-US" sz="2800" dirty="0" smtClean="0"/>
              <a:t>TP </a:t>
            </a:r>
            <a:r>
              <a:rPr lang="fa-IR" sz="2800" dirty="0" smtClean="0"/>
              <a:t>دارد.</a:t>
            </a:r>
          </a:p>
          <a:p>
            <a:pPr lvl="1"/>
            <a:r>
              <a:rPr lang="fa-IR" sz="2800" dirty="0" smtClean="0"/>
              <a:t>٣ مشکل همشنوایی </a:t>
            </a:r>
            <a:r>
              <a:rPr lang="en-US" sz="2800" dirty="0" smtClean="0"/>
              <a:t>Cross Talk </a:t>
            </a:r>
            <a:r>
              <a:rPr lang="fa-IR" sz="2800" dirty="0" smtClean="0"/>
              <a:t>در </a:t>
            </a:r>
            <a:r>
              <a:rPr lang="en-US" sz="2800" dirty="0" smtClean="0"/>
              <a:t>TP </a:t>
            </a:r>
            <a:r>
              <a:rPr lang="fa-IR" sz="2800" dirty="0" smtClean="0"/>
              <a:t>وجود دارد.</a:t>
            </a:r>
          </a:p>
          <a:p>
            <a:pPr lvl="1"/>
            <a:r>
              <a:rPr lang="fa-IR" sz="2800" dirty="0" smtClean="0"/>
              <a:t>٤ کابل </a:t>
            </a:r>
            <a:r>
              <a:rPr lang="en-US" sz="2800" dirty="0" smtClean="0"/>
              <a:t>TP </a:t>
            </a:r>
            <a:r>
              <a:rPr lang="fa-IR" sz="2800" dirty="0" smtClean="0"/>
              <a:t>نسبت به </a:t>
            </a:r>
            <a:r>
              <a:rPr lang="en-US" sz="2800" dirty="0" smtClean="0"/>
              <a:t>Coaxial </a:t>
            </a:r>
            <a:r>
              <a:rPr lang="fa-IR" sz="2800" dirty="0" smtClean="0"/>
              <a:t>ارزا نتر می باشد.</a:t>
            </a:r>
          </a:p>
          <a:p>
            <a:pPr lvl="1"/>
            <a:r>
              <a:rPr lang="fa-IR" sz="2800" dirty="0" smtClean="0"/>
              <a:t>٥ کابل </a:t>
            </a:r>
            <a:r>
              <a:rPr lang="en-US" sz="2800" dirty="0" smtClean="0"/>
              <a:t>TP </a:t>
            </a:r>
            <a:r>
              <a:rPr lang="fa-IR" sz="2800" dirty="0" smtClean="0"/>
              <a:t>نسبت به </a:t>
            </a:r>
            <a:r>
              <a:rPr lang="en-US" sz="2800" dirty="0" smtClean="0"/>
              <a:t>Coaxial </a:t>
            </a:r>
            <a:r>
              <a:rPr lang="fa-IR" sz="2800" dirty="0" smtClean="0"/>
              <a:t>مقاومت کمتری در مقابل میرایی سیگنال ها دارد.</a:t>
            </a:r>
            <a:endParaRPr lang="fa-I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محیط هاى انتقال-محیط انتقال سیمی (کابلی)</a:t>
            </a:r>
            <a:br>
              <a:rPr lang="fa-IR" b="1" dirty="0" smtClean="0"/>
            </a:br>
            <a:r>
              <a:rPr lang="fa-IR" b="1" dirty="0" smtClean="0"/>
              <a:t> </a:t>
            </a:r>
            <a:r>
              <a:rPr lang="en-US" b="1" dirty="0" smtClean="0"/>
              <a:t>Wired - </a:t>
            </a:r>
            <a:r>
              <a:rPr lang="en-US" dirty="0" smtClean="0"/>
              <a:t>TP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انواع </a:t>
            </a:r>
            <a:r>
              <a:rPr lang="fa-IR" sz="2800" dirty="0" smtClean="0"/>
              <a:t>کابل های </a:t>
            </a:r>
            <a:r>
              <a:rPr lang="en-US" sz="2800" dirty="0" smtClean="0"/>
              <a:t>TP </a:t>
            </a:r>
            <a:r>
              <a:rPr lang="fa-IR" sz="2800" dirty="0" smtClean="0"/>
              <a:t>؟</a:t>
            </a:r>
          </a:p>
          <a:p>
            <a:pPr lvl="1"/>
            <a:r>
              <a:rPr lang="en-US" sz="2400" dirty="0" smtClean="0"/>
              <a:t>STP</a:t>
            </a:r>
            <a:r>
              <a:rPr lang="fa-IR" sz="2400" dirty="0" smtClean="0"/>
              <a:t>محافظ دار (</a:t>
            </a:r>
            <a:r>
              <a:rPr lang="en-US" sz="2400" dirty="0" smtClean="0"/>
              <a:t>Shielded</a:t>
            </a:r>
            <a:r>
              <a:rPr lang="fa-IR" sz="2400" dirty="0" smtClean="0"/>
              <a:t>)</a:t>
            </a:r>
            <a:r>
              <a:rPr lang="en-US" sz="2400" dirty="0" smtClean="0"/>
              <a:t> </a:t>
            </a:r>
            <a:endParaRPr lang="fa-IR" sz="2400" dirty="0" smtClean="0"/>
          </a:p>
          <a:p>
            <a:pPr lvl="2"/>
            <a:r>
              <a:rPr lang="en-US" sz="2000" b="1" dirty="0" smtClean="0"/>
              <a:t>FTP</a:t>
            </a:r>
            <a:r>
              <a:rPr lang="fa-IR" sz="2000" b="1" dirty="0" smtClean="0"/>
              <a:t> : محافظ کابل </a:t>
            </a:r>
            <a:r>
              <a:rPr lang="en-US" sz="2000" b="1" dirty="0" smtClean="0"/>
              <a:t>TP </a:t>
            </a:r>
            <a:r>
              <a:rPr lang="fa-IR" sz="2000" b="1" dirty="0" smtClean="0"/>
              <a:t>از جنس فویل آلومینیومی </a:t>
            </a:r>
          </a:p>
          <a:p>
            <a:pPr lvl="2"/>
            <a:r>
              <a:rPr lang="en-US" sz="2000" dirty="0" smtClean="0"/>
              <a:t>SSTP</a:t>
            </a:r>
            <a:r>
              <a:rPr lang="fa-IR" sz="2000" dirty="0" smtClean="0"/>
              <a:t>: </a:t>
            </a:r>
            <a:r>
              <a:rPr lang="fa-IR" sz="2000" b="1" dirty="0" smtClean="0"/>
              <a:t>هر زوج سیم به طور جداگانه محافظ </a:t>
            </a:r>
            <a:r>
              <a:rPr lang="en-US" sz="2000" b="1" dirty="0" smtClean="0"/>
              <a:t>)</a:t>
            </a:r>
            <a:r>
              <a:rPr lang="fa-IR" sz="2000" b="1" dirty="0" smtClean="0"/>
              <a:t>فویل آلومینیوم یا سیم بافته شده</a:t>
            </a:r>
            <a:r>
              <a:rPr lang="en-US" sz="2000" b="1" dirty="0" smtClean="0"/>
              <a:t>(</a:t>
            </a:r>
            <a:r>
              <a:rPr lang="fa-IR" sz="2000" b="1" dirty="0" smtClean="0"/>
              <a:t> </a:t>
            </a:r>
            <a:r>
              <a:rPr lang="fa-IR" sz="2000" b="1" dirty="0" smtClean="0"/>
              <a:t>داشته</a:t>
            </a:r>
            <a:r>
              <a:rPr lang="en-US" sz="2000" b="1" dirty="0" smtClean="0"/>
              <a:t> </a:t>
            </a:r>
            <a:r>
              <a:rPr lang="fa-IR" sz="2000" b="1" dirty="0" smtClean="0"/>
              <a:t>و مجموعه آنها نیز محافظ داشته باشند</a:t>
            </a:r>
          </a:p>
          <a:p>
            <a:pPr lvl="3"/>
            <a:r>
              <a:rPr lang="fa-IR" sz="2000" dirty="0" smtClean="0"/>
              <a:t>به دوصورت</a:t>
            </a:r>
            <a:r>
              <a:rPr lang="en-US" sz="2000" dirty="0" smtClean="0"/>
              <a:t> SFTP، FFTP</a:t>
            </a:r>
            <a:endParaRPr lang="fa-IR" sz="2000" dirty="0" smtClean="0"/>
          </a:p>
          <a:p>
            <a:pPr lvl="1"/>
            <a:r>
              <a:rPr lang="en-US" sz="2400" dirty="0" smtClean="0"/>
              <a:t>UTP</a:t>
            </a:r>
            <a:r>
              <a:rPr lang="fa-IR" sz="2400" dirty="0" smtClean="0"/>
              <a:t>بدون محافظ (</a:t>
            </a:r>
            <a:r>
              <a:rPr lang="en-US" sz="2400" dirty="0" smtClean="0"/>
              <a:t>Unshielded</a:t>
            </a:r>
            <a:r>
              <a:rPr lang="fa-IR" sz="2400" dirty="0" smtClean="0"/>
              <a:t>)</a:t>
            </a:r>
          </a:p>
          <a:p>
            <a:r>
              <a:rPr lang="en-US" sz="2800" dirty="0" smtClean="0"/>
              <a:t>Category</a:t>
            </a:r>
            <a:r>
              <a:rPr lang="fa-IR" sz="2800" dirty="0" smtClean="0"/>
              <a:t>؟</a:t>
            </a:r>
          </a:p>
          <a:p>
            <a:pPr lvl="1"/>
            <a:r>
              <a:rPr lang="fa-IR" sz="2400" dirty="0" smtClean="0"/>
              <a:t>کابل</a:t>
            </a:r>
            <a:r>
              <a:rPr lang="en-US" sz="2400" dirty="0" smtClean="0"/>
              <a:t>TP </a:t>
            </a:r>
            <a:r>
              <a:rPr lang="fa-IR" sz="2400" dirty="0" smtClean="0"/>
              <a:t> (چه</a:t>
            </a:r>
            <a:r>
              <a:rPr lang="en-US" sz="2400" dirty="0" smtClean="0"/>
              <a:t>UTP</a:t>
            </a:r>
            <a:r>
              <a:rPr lang="fa-IR" sz="2400" dirty="0" smtClean="0"/>
              <a:t> یا </a:t>
            </a:r>
            <a:r>
              <a:rPr lang="en-US" sz="2400" dirty="0" smtClean="0"/>
              <a:t>STP </a:t>
            </a:r>
            <a:r>
              <a:rPr lang="fa-IR" sz="2400" dirty="0" smtClean="0"/>
              <a:t>) براساس حداکثر </a:t>
            </a:r>
            <a:r>
              <a:rPr lang="fa-IR" sz="2400" dirty="0" smtClean="0">
                <a:solidFill>
                  <a:srgbClr val="FF0000"/>
                </a:solidFill>
              </a:rPr>
              <a:t>سرعت و نوع کاربردی </a:t>
            </a:r>
            <a:r>
              <a:rPr lang="fa-IR" sz="2400" dirty="0" smtClean="0"/>
              <a:t>که در شبکه های رایانه ای دارند، به چند دسته که به صورت (عدد </a:t>
            </a:r>
            <a:r>
              <a:rPr lang="en-US" sz="2400" dirty="0" smtClean="0"/>
              <a:t>Cat </a:t>
            </a:r>
            <a:r>
              <a:rPr lang="fa-IR" sz="2400" dirty="0" smtClean="0"/>
              <a:t>) نمایش داده می شوند.</a:t>
            </a:r>
            <a:r>
              <a:rPr lang="en-US" sz="2400" dirty="0" smtClean="0"/>
              <a:t> </a:t>
            </a:r>
            <a:r>
              <a:rPr lang="fa-IR" sz="2400" dirty="0" smtClean="0"/>
              <a:t>مانند </a:t>
            </a:r>
            <a:r>
              <a:rPr lang="en-US" sz="2400" dirty="0" smtClean="0"/>
              <a:t>Cat 5</a:t>
            </a:r>
            <a:endParaRPr lang="fa-I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642</TotalTime>
  <Words>1209</Words>
  <Application>Microsoft Office PowerPoint</Application>
  <PresentationFormat>On-screen Show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محیط هاى انتقال و اجزاى آن</vt:lpstr>
      <vt:lpstr>محیط هاى انتقال</vt:lpstr>
      <vt:lpstr>محیط هاى انتقال-محیط انتقال بی سیم Wireless</vt:lpstr>
      <vt:lpstr>محیط هاى انتقال-محیط انتقال بی سیم Wireless</vt:lpstr>
      <vt:lpstr>محیط هاى انتقال-محیط انتقال سیمی (کابلی)  Wired</vt:lpstr>
      <vt:lpstr>محیط هاى انتقال-محیط انتقال سیمی (کابلی)  Wired - Coaxial</vt:lpstr>
      <vt:lpstr>محیط هاى انتقال-محیط انتقال سیمی (کابلی)  Wired - TP</vt:lpstr>
      <vt:lpstr>محیط هاى انتقال-محیط انتقال سیمی (کابلی)  Wired - TP</vt:lpstr>
      <vt:lpstr>محیط هاى انتقال-محیط انتقال سیمی (کابلی)  Wired - TP</vt:lpstr>
      <vt:lpstr>محیط هاى انتقال-محیط انتقال سیمی (کابلی)  Wired - TP</vt:lpstr>
      <vt:lpstr>محیط هاى انتقال-محیط انتقال سیمی (کابلی)  Wired – Optic Fiber</vt:lpstr>
      <vt:lpstr>محیط هاى انتقال-محیط انتقال سیمی (کابلی)  Wired – Optic Fiber</vt:lpstr>
      <vt:lpstr>محیط هاى انتقال-محیط انتقال سیمی (کابلی)  Wired – Optic Fiber</vt:lpstr>
      <vt:lpstr>محیط هاى انتقال-محیط انتقال سیمی (کابلی)  Wired – Optic Fiber</vt:lpstr>
    </vt:vector>
  </TitlesOfParts>
  <Company>NPSoft.ir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مفاهیم شبکه و اجزای آن</dc:title>
  <dc:creator>NPSoft</dc:creator>
  <cp:lastModifiedBy>NPSoft</cp:lastModifiedBy>
  <cp:revision>58</cp:revision>
  <dcterms:created xsi:type="dcterms:W3CDTF">2014-02-20T07:48:16Z</dcterms:created>
  <dcterms:modified xsi:type="dcterms:W3CDTF">2014-02-25T18:59:32Z</dcterms:modified>
</cp:coreProperties>
</file>