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0" r:id="rId4"/>
    <p:sldId id="283" r:id="rId5"/>
    <p:sldId id="282" r:id="rId6"/>
    <p:sldId id="301" r:id="rId7"/>
    <p:sldId id="302" r:id="rId8"/>
    <p:sldId id="303" r:id="rId9"/>
    <p:sldId id="305" r:id="rId10"/>
    <p:sldId id="304" r:id="rId11"/>
    <p:sldId id="259" r:id="rId12"/>
    <p:sldId id="307" r:id="rId13"/>
    <p:sldId id="308" r:id="rId14"/>
    <p:sldId id="309" r:id="rId15"/>
    <p:sldId id="317" r:id="rId16"/>
    <p:sldId id="318" r:id="rId17"/>
    <p:sldId id="319" r:id="rId18"/>
    <p:sldId id="310" r:id="rId19"/>
    <p:sldId id="320" r:id="rId20"/>
    <p:sldId id="321" r:id="rId21"/>
    <p:sldId id="322" r:id="rId22"/>
    <p:sldId id="311" r:id="rId23"/>
    <p:sldId id="323" r:id="rId24"/>
    <p:sldId id="312" r:id="rId25"/>
    <p:sldId id="313" r:id="rId26"/>
    <p:sldId id="314" r:id="rId27"/>
    <p:sldId id="315" r:id="rId28"/>
    <p:sldId id="316" r:id="rId29"/>
    <p:sldId id="324" r:id="rId30"/>
    <p:sldId id="325" r:id="rId31"/>
    <p:sldId id="326" r:id="rId32"/>
    <p:sldId id="327" r:id="rId33"/>
    <p:sldId id="328" r:id="rId34"/>
    <p:sldId id="329" r:id="rId35"/>
    <p:sldId id="330" r:id="rId36"/>
    <p:sldId id="332" r:id="rId37"/>
    <p:sldId id="331" r:id="rId38"/>
    <p:sldId id="333" r:id="rId39"/>
    <p:sldId id="334" r:id="rId40"/>
    <p:sldId id="335" r:id="rId41"/>
    <p:sldId id="336" r:id="rId42"/>
    <p:sldId id="337" r:id="rId43"/>
    <p:sldId id="338" r:id="rId44"/>
    <p:sldId id="339" r:id="rId45"/>
    <p:sldId id="341" r:id="rId46"/>
    <p:sldId id="340" r:id="rId47"/>
    <p:sldId id="342" r:id="rId48"/>
    <p:sldId id="344" r:id="rId49"/>
    <p:sldId id="343" r:id="rId50"/>
    <p:sldId id="345" r:id="rId51"/>
    <p:sldId id="346" r:id="rId52"/>
    <p:sldId id="348" r:id="rId53"/>
    <p:sldId id="347" r:id="rId54"/>
    <p:sldId id="350" r:id="rId55"/>
    <p:sldId id="352" r:id="rId56"/>
    <p:sldId id="353" r:id="rId57"/>
    <p:sldId id="356" r:id="rId58"/>
    <p:sldId id="357" r:id="rId59"/>
    <p:sldId id="358" r:id="rId60"/>
    <p:sldId id="361" r:id="rId61"/>
    <p:sldId id="363" r:id="rId62"/>
    <p:sldId id="362" r:id="rId63"/>
    <p:sldId id="364" r:id="rId64"/>
    <p:sldId id="365" r:id="rId65"/>
    <p:sldId id="366" r:id="rId66"/>
    <p:sldId id="367" r:id="rId67"/>
    <p:sldId id="369" r:id="rId68"/>
    <p:sldId id="368" r:id="rId69"/>
    <p:sldId id="370" r:id="rId7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4" autoAdjust="0"/>
    <p:restoredTop sz="74531" autoAdjust="0"/>
  </p:normalViewPr>
  <p:slideViewPr>
    <p:cSldViewPr>
      <p:cViewPr varScale="1">
        <p:scale>
          <a:sx n="71" d="100"/>
          <a:sy n="71" d="100"/>
        </p:scale>
        <p:origin x="127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0F34AE-1054-40F4-AF87-70F9AEE76600}" type="doc">
      <dgm:prSet loTypeId="urn:microsoft.com/office/officeart/2005/8/layout/radial4" loCatId="relationship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6FCF75-6C92-49B8-A671-F4DF45CFD007}">
      <dgm:prSet phldrT="[Text]"/>
      <dgm:spPr/>
      <dgm:t>
        <a:bodyPr/>
        <a:lstStyle/>
        <a:p>
          <a:pPr rtl="1"/>
          <a:r>
            <a:rPr lang="en-US" dirty="0" smtClean="0">
              <a:cs typeface="B Zar" pitchFamily="2" charset="-78"/>
            </a:rPr>
            <a:t>TCP/IP</a:t>
          </a:r>
          <a:r>
            <a:rPr lang="fa-IR" dirty="0" smtClean="0">
              <a:cs typeface="B Zar" pitchFamily="2" charset="-78"/>
            </a:rPr>
            <a:t>مهم ترين پروتکل برای استفاده در شبکه های </a:t>
          </a:r>
          <a:r>
            <a:rPr lang="en-US" dirty="0" smtClean="0">
              <a:cs typeface="B Zar" pitchFamily="2" charset="-78"/>
            </a:rPr>
            <a:t>WAN</a:t>
          </a:r>
          <a:endParaRPr lang="en-US" dirty="0">
            <a:cs typeface="B Zar" pitchFamily="2" charset="-78"/>
          </a:endParaRPr>
        </a:p>
      </dgm:t>
    </dgm:pt>
    <dgm:pt modelId="{F7FB4085-D0A7-4F98-BA03-B636679E1EC0}" type="parTrans" cxnId="{AEBAEA90-F4AE-4DAB-BA0D-8AE19483FB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55F8EA2-57FA-40FF-9A8E-19F7FE3BDCCB}" type="sibTrans" cxnId="{AEBAEA90-F4AE-4DAB-BA0D-8AE19483FB9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73ABF62-DB14-41E3-8D92-0B77EC07940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هم بندی بیشتر شبکه های </a:t>
          </a:r>
          <a:r>
            <a:rPr lang="en-US" dirty="0" smtClean="0">
              <a:cs typeface="B Zar" pitchFamily="2" charset="-78"/>
            </a:rPr>
            <a:t>WAN</a:t>
          </a:r>
          <a:r>
            <a:rPr lang="fa-IR" dirty="0" smtClean="0">
              <a:cs typeface="B Zar" pitchFamily="2" charset="-78"/>
            </a:rPr>
            <a:t> از نوع </a:t>
          </a:r>
          <a:r>
            <a:rPr lang="en-US" dirty="0" smtClean="0">
              <a:cs typeface="B Zar" pitchFamily="2" charset="-78"/>
            </a:rPr>
            <a:t>Mesh</a:t>
          </a:r>
          <a:r>
            <a:rPr lang="fa-IR" dirty="0" smtClean="0">
              <a:cs typeface="B Zar" pitchFamily="2" charset="-78"/>
            </a:rPr>
            <a:t> </a:t>
          </a:r>
        </a:p>
      </dgm:t>
    </dgm:pt>
    <dgm:pt modelId="{BD39E527-78AE-4608-B4AA-53B837DFE90B}" type="parTrans" cxnId="{96DFAAFC-F3C6-48F8-8585-9972CEB826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3C5F0E-918D-473A-B153-C6360700CA00}" type="sibTrans" cxnId="{96DFAAFC-F3C6-48F8-8585-9972CEB826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E004149-EFA8-4C91-AAE4-51A2D88F950A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استفاده از </a:t>
          </a:r>
          <a:r>
            <a:rPr lang="en-US" dirty="0" smtClean="0">
              <a:cs typeface="B Zar" pitchFamily="2" charset="-78"/>
            </a:rPr>
            <a:t>Router</a:t>
          </a:r>
          <a:r>
            <a:rPr lang="fa-IR" dirty="0" smtClean="0">
              <a:cs typeface="B Zar" pitchFamily="2" charset="-78"/>
            </a:rPr>
            <a:t> در نقاط مرزی مابين شبکه ها</a:t>
          </a:r>
        </a:p>
      </dgm:t>
    </dgm:pt>
    <dgm:pt modelId="{3F469A47-8C85-40E2-9A1B-BF940CD49D0D}" type="parTrans" cxnId="{96FDC240-8703-41E8-A115-96DA9FCC42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BAF6BF4-C986-4DF5-A1C3-EC6C8CCC2C07}" type="sibTrans" cxnId="{96FDC240-8703-41E8-A115-96DA9FCC4219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FA6DF29-3106-4C0F-A924-04050BE97233}">
      <dgm:prSet custT="1"/>
      <dgm:spPr/>
      <dgm:t>
        <a:bodyPr/>
        <a:lstStyle/>
        <a:p>
          <a:pPr rtl="1"/>
          <a:r>
            <a:rPr lang="fa-IR" sz="2000" dirty="0" smtClean="0">
              <a:cs typeface="B Zar" pitchFamily="2" charset="-78"/>
            </a:rPr>
            <a:t>پروتکل بايد دارای قابليت مسيريابی باشد. (</a:t>
          </a:r>
          <a:r>
            <a:rPr lang="en-US" sz="2000" dirty="0" smtClean="0">
              <a:cs typeface="B Zar" pitchFamily="2" charset="-78"/>
            </a:rPr>
            <a:t>Routing</a:t>
          </a:r>
          <a:r>
            <a:rPr lang="fa-IR" sz="2000" dirty="0" smtClean="0">
              <a:cs typeface="B Zar" pitchFamily="2" charset="-78"/>
            </a:rPr>
            <a:t>)</a:t>
          </a:r>
          <a:endParaRPr lang="en-US" sz="2000" dirty="0">
            <a:cs typeface="B Zar" pitchFamily="2" charset="-78"/>
          </a:endParaRPr>
        </a:p>
      </dgm:t>
    </dgm:pt>
    <dgm:pt modelId="{16B2C105-783E-4C2B-AA8C-4E235763A70B}" type="parTrans" cxnId="{6F3E034D-AD8E-4C8D-B490-9481189825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8747BBA-D0D9-46F8-A889-A43AA8B5B9F6}" type="sibTrans" cxnId="{6F3E034D-AD8E-4C8D-B490-9481189825F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261BDC-155D-4DFA-B0E7-ED4C547F2BB8}" type="pres">
      <dgm:prSet presAssocID="{F60F34AE-1054-40F4-AF87-70F9AEE7660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34C20-68AE-4FA9-9D3F-1074B5A315C0}" type="pres">
      <dgm:prSet presAssocID="{6FA6DF29-3106-4C0F-A924-04050BE97233}" presName="centerShape" presStyleLbl="node0" presStyleIdx="0" presStyleCnt="1"/>
      <dgm:spPr/>
      <dgm:t>
        <a:bodyPr/>
        <a:lstStyle/>
        <a:p>
          <a:endParaRPr lang="en-US"/>
        </a:p>
      </dgm:t>
    </dgm:pt>
    <dgm:pt modelId="{712569C9-FC1D-4293-80E3-2DC0FC05317B}" type="pres">
      <dgm:prSet presAssocID="{F7FB4085-D0A7-4F98-BA03-B636679E1EC0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67C7837A-49D4-4B1A-9284-5E0867201A2C}" type="pres">
      <dgm:prSet presAssocID="{526FCF75-6C92-49B8-A671-F4DF45CFD0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6F87FF-E81A-4396-9848-B7F1013D8088}" type="pres">
      <dgm:prSet presAssocID="{BD39E527-78AE-4608-B4AA-53B837DFE90B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21BE94D4-772B-413D-8888-85E9EEE6C007}" type="pres">
      <dgm:prSet presAssocID="{973ABF62-DB14-41E3-8D92-0B77EC0794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A2CA5-B281-46FB-B973-20B0FE89FF00}" type="pres">
      <dgm:prSet presAssocID="{3F469A47-8C85-40E2-9A1B-BF940CD49D0D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5E3D6758-2810-4D8D-B07A-E199F9EFE390}" type="pres">
      <dgm:prSet presAssocID="{3E004149-EFA8-4C91-AAE4-51A2D88F950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DFAAFC-F3C6-48F8-8585-9972CEB82635}" srcId="{6FA6DF29-3106-4C0F-A924-04050BE97233}" destId="{973ABF62-DB14-41E3-8D92-0B77EC079402}" srcOrd="1" destOrd="0" parTransId="{BD39E527-78AE-4608-B4AA-53B837DFE90B}" sibTransId="{2B3C5F0E-918D-473A-B153-C6360700CA00}"/>
    <dgm:cxn modelId="{6F3E034D-AD8E-4C8D-B490-9481189825FC}" srcId="{F60F34AE-1054-40F4-AF87-70F9AEE76600}" destId="{6FA6DF29-3106-4C0F-A924-04050BE97233}" srcOrd="0" destOrd="0" parTransId="{16B2C105-783E-4C2B-AA8C-4E235763A70B}" sibTransId="{E8747BBA-D0D9-46F8-A889-A43AA8B5B9F6}"/>
    <dgm:cxn modelId="{B2A0E6B3-4535-4666-B9F8-A93B3ADB6C0C}" type="presOf" srcId="{526FCF75-6C92-49B8-A671-F4DF45CFD007}" destId="{67C7837A-49D4-4B1A-9284-5E0867201A2C}" srcOrd="0" destOrd="0" presId="urn:microsoft.com/office/officeart/2005/8/layout/radial4"/>
    <dgm:cxn modelId="{635EE304-1F5D-47AE-8C99-3F7248D35AF4}" type="presOf" srcId="{F60F34AE-1054-40F4-AF87-70F9AEE76600}" destId="{B2261BDC-155D-4DFA-B0E7-ED4C547F2BB8}" srcOrd="0" destOrd="0" presId="urn:microsoft.com/office/officeart/2005/8/layout/radial4"/>
    <dgm:cxn modelId="{96FDC240-8703-41E8-A115-96DA9FCC4219}" srcId="{6FA6DF29-3106-4C0F-A924-04050BE97233}" destId="{3E004149-EFA8-4C91-AAE4-51A2D88F950A}" srcOrd="2" destOrd="0" parTransId="{3F469A47-8C85-40E2-9A1B-BF940CD49D0D}" sibTransId="{4BAF6BF4-C986-4DF5-A1C3-EC6C8CCC2C07}"/>
    <dgm:cxn modelId="{F665D406-F6A3-4370-98D6-F38AF30616D6}" type="presOf" srcId="{F7FB4085-D0A7-4F98-BA03-B636679E1EC0}" destId="{712569C9-FC1D-4293-80E3-2DC0FC05317B}" srcOrd="0" destOrd="0" presId="urn:microsoft.com/office/officeart/2005/8/layout/radial4"/>
    <dgm:cxn modelId="{B04C3821-4D69-4D80-99A9-A8CA95A53368}" type="presOf" srcId="{BD39E527-78AE-4608-B4AA-53B837DFE90B}" destId="{C26F87FF-E81A-4396-9848-B7F1013D8088}" srcOrd="0" destOrd="0" presId="urn:microsoft.com/office/officeart/2005/8/layout/radial4"/>
    <dgm:cxn modelId="{139253FD-81C8-481F-99EF-80FA394D6D8A}" type="presOf" srcId="{3F469A47-8C85-40E2-9A1B-BF940CD49D0D}" destId="{83FA2CA5-B281-46FB-B973-20B0FE89FF00}" srcOrd="0" destOrd="0" presId="urn:microsoft.com/office/officeart/2005/8/layout/radial4"/>
    <dgm:cxn modelId="{7197F1E7-1FB1-4481-A687-C1073BDEC113}" type="presOf" srcId="{6FA6DF29-3106-4C0F-A924-04050BE97233}" destId="{03034C20-68AE-4FA9-9D3F-1074B5A315C0}" srcOrd="0" destOrd="0" presId="urn:microsoft.com/office/officeart/2005/8/layout/radial4"/>
    <dgm:cxn modelId="{C0613655-FB27-43DE-ADD1-52E9072404CA}" type="presOf" srcId="{3E004149-EFA8-4C91-AAE4-51A2D88F950A}" destId="{5E3D6758-2810-4D8D-B07A-E199F9EFE390}" srcOrd="0" destOrd="0" presId="urn:microsoft.com/office/officeart/2005/8/layout/radial4"/>
    <dgm:cxn modelId="{7BB856F2-A4DA-4FCA-A749-0BB174952A93}" type="presOf" srcId="{973ABF62-DB14-41E3-8D92-0B77EC079402}" destId="{21BE94D4-772B-413D-8888-85E9EEE6C007}" srcOrd="0" destOrd="0" presId="urn:microsoft.com/office/officeart/2005/8/layout/radial4"/>
    <dgm:cxn modelId="{AEBAEA90-F4AE-4DAB-BA0D-8AE19483FB99}" srcId="{6FA6DF29-3106-4C0F-A924-04050BE97233}" destId="{526FCF75-6C92-49B8-A671-F4DF45CFD007}" srcOrd="0" destOrd="0" parTransId="{F7FB4085-D0A7-4F98-BA03-B636679E1EC0}" sibTransId="{955F8EA2-57FA-40FF-9A8E-19F7FE3BDCCB}"/>
    <dgm:cxn modelId="{CFAE479C-149A-4F86-8967-CA9CDB9C8A7D}" type="presParOf" srcId="{B2261BDC-155D-4DFA-B0E7-ED4C547F2BB8}" destId="{03034C20-68AE-4FA9-9D3F-1074B5A315C0}" srcOrd="0" destOrd="0" presId="urn:microsoft.com/office/officeart/2005/8/layout/radial4"/>
    <dgm:cxn modelId="{4FAB1190-642F-4F42-8928-BA9F6EDB4BAD}" type="presParOf" srcId="{B2261BDC-155D-4DFA-B0E7-ED4C547F2BB8}" destId="{712569C9-FC1D-4293-80E3-2DC0FC05317B}" srcOrd="1" destOrd="0" presId="urn:microsoft.com/office/officeart/2005/8/layout/radial4"/>
    <dgm:cxn modelId="{54809766-F7B8-408A-A9FA-356A88562B6F}" type="presParOf" srcId="{B2261BDC-155D-4DFA-B0E7-ED4C547F2BB8}" destId="{67C7837A-49D4-4B1A-9284-5E0867201A2C}" srcOrd="2" destOrd="0" presId="urn:microsoft.com/office/officeart/2005/8/layout/radial4"/>
    <dgm:cxn modelId="{F00491FC-C234-47A0-8314-BD8F9E75739F}" type="presParOf" srcId="{B2261BDC-155D-4DFA-B0E7-ED4C547F2BB8}" destId="{C26F87FF-E81A-4396-9848-B7F1013D8088}" srcOrd="3" destOrd="0" presId="urn:microsoft.com/office/officeart/2005/8/layout/radial4"/>
    <dgm:cxn modelId="{E0CB678A-D295-4146-9A1B-D2576B825F49}" type="presParOf" srcId="{B2261BDC-155D-4DFA-B0E7-ED4C547F2BB8}" destId="{21BE94D4-772B-413D-8888-85E9EEE6C007}" srcOrd="4" destOrd="0" presId="urn:microsoft.com/office/officeart/2005/8/layout/radial4"/>
    <dgm:cxn modelId="{0922F9F8-BCE7-42DE-B739-8A77AE1DD1B3}" type="presParOf" srcId="{B2261BDC-155D-4DFA-B0E7-ED4C547F2BB8}" destId="{83FA2CA5-B281-46FB-B973-20B0FE89FF00}" srcOrd="5" destOrd="0" presId="urn:microsoft.com/office/officeart/2005/8/layout/radial4"/>
    <dgm:cxn modelId="{4B046F3E-908A-4845-A4DA-B33DE6C8DC04}" type="presParOf" srcId="{B2261BDC-155D-4DFA-B0E7-ED4C547F2BB8}" destId="{5E3D6758-2810-4D8D-B07A-E199F9EFE39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B54C41-4702-4EE8-964C-D3D992847A71}" type="doc">
      <dgm:prSet loTypeId="urn:microsoft.com/office/officeart/2005/8/layout/radial6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2DAF126-33AC-47DB-8457-4C10DA60ACDC}">
      <dgm:prSet phldrT="[Text]" custT="1"/>
      <dgm:spPr/>
      <dgm:t>
        <a:bodyPr/>
        <a:lstStyle/>
        <a:p>
          <a:r>
            <a:rPr lang="en-US" sz="2000" dirty="0" err="1" smtClean="0"/>
            <a:t>Unicast</a:t>
          </a:r>
          <a:endParaRPr lang="en-US" sz="2000" dirty="0"/>
        </a:p>
      </dgm:t>
    </dgm:pt>
    <dgm:pt modelId="{5A958622-E744-4FDA-92BF-AD1934BFA1FC}" type="parTrans" cxnId="{600270C8-3BFE-4CC2-B703-83E5DEA5CE56}">
      <dgm:prSet/>
      <dgm:spPr/>
      <dgm:t>
        <a:bodyPr/>
        <a:lstStyle/>
        <a:p>
          <a:endParaRPr lang="en-US" sz="3200"/>
        </a:p>
      </dgm:t>
    </dgm:pt>
    <dgm:pt modelId="{00B3462A-74F4-4855-BF9C-51E6A197DEF3}" type="sibTrans" cxnId="{600270C8-3BFE-4CC2-B703-83E5DEA5CE56}">
      <dgm:prSet/>
      <dgm:spPr/>
      <dgm:t>
        <a:bodyPr/>
        <a:lstStyle/>
        <a:p>
          <a:endParaRPr lang="en-US" sz="3200"/>
        </a:p>
      </dgm:t>
    </dgm:pt>
    <dgm:pt modelId="{A413653F-5113-4DEF-A842-10FF14D26BC0}">
      <dgm:prSet phldrT="[Text]" custT="1"/>
      <dgm:spPr/>
      <dgm:t>
        <a:bodyPr/>
        <a:lstStyle/>
        <a:p>
          <a:r>
            <a:rPr lang="en-US" sz="3200" dirty="0" smtClean="0"/>
            <a:t>A</a:t>
          </a:r>
          <a:endParaRPr lang="en-US" sz="3200" dirty="0"/>
        </a:p>
      </dgm:t>
    </dgm:pt>
    <dgm:pt modelId="{70200091-E8E2-4DB5-9470-37ADDE1B3084}" type="parTrans" cxnId="{6A019DF9-05E3-4598-812D-7372A4A1AD56}">
      <dgm:prSet/>
      <dgm:spPr/>
      <dgm:t>
        <a:bodyPr/>
        <a:lstStyle/>
        <a:p>
          <a:endParaRPr lang="en-US" sz="3200"/>
        </a:p>
      </dgm:t>
    </dgm:pt>
    <dgm:pt modelId="{2CC6F0F1-15DF-46DD-A24C-EA12AB471E6E}" type="sibTrans" cxnId="{6A019DF9-05E3-4598-812D-7372A4A1AD56}">
      <dgm:prSet/>
      <dgm:spPr/>
      <dgm:t>
        <a:bodyPr/>
        <a:lstStyle/>
        <a:p>
          <a:endParaRPr lang="en-US" sz="3200"/>
        </a:p>
      </dgm:t>
    </dgm:pt>
    <dgm:pt modelId="{493F203C-17AA-44E4-8C85-EC0DC38D7AEC}">
      <dgm:prSet phldrT="[Text]" custT="1"/>
      <dgm:spPr/>
      <dgm:t>
        <a:bodyPr/>
        <a:lstStyle/>
        <a:p>
          <a:r>
            <a:rPr lang="en-US" sz="3200" dirty="0" smtClean="0"/>
            <a:t>B</a:t>
          </a:r>
          <a:endParaRPr lang="en-US" sz="3200" dirty="0"/>
        </a:p>
      </dgm:t>
    </dgm:pt>
    <dgm:pt modelId="{5FF5458D-8CCD-48C7-B327-C79FD2B52864}" type="parTrans" cxnId="{0A44787B-6C59-4746-8EB4-F5F412A1DB9A}">
      <dgm:prSet/>
      <dgm:spPr/>
      <dgm:t>
        <a:bodyPr/>
        <a:lstStyle/>
        <a:p>
          <a:endParaRPr lang="en-US" sz="3200"/>
        </a:p>
      </dgm:t>
    </dgm:pt>
    <dgm:pt modelId="{4A1BB1A8-1225-4C51-83EE-EC56B6D463E3}" type="sibTrans" cxnId="{0A44787B-6C59-4746-8EB4-F5F412A1DB9A}">
      <dgm:prSet/>
      <dgm:spPr/>
      <dgm:t>
        <a:bodyPr/>
        <a:lstStyle/>
        <a:p>
          <a:endParaRPr lang="en-US" sz="3200"/>
        </a:p>
      </dgm:t>
    </dgm:pt>
    <dgm:pt modelId="{1E8C407F-E353-4ADA-A36B-D89EF5A72C08}">
      <dgm:prSet phldrT="[Text]" custT="1"/>
      <dgm:spPr/>
      <dgm:t>
        <a:bodyPr/>
        <a:lstStyle/>
        <a:p>
          <a:r>
            <a:rPr lang="en-US" sz="3200" dirty="0" smtClean="0"/>
            <a:t>C</a:t>
          </a:r>
          <a:endParaRPr lang="en-US" sz="3200" dirty="0"/>
        </a:p>
      </dgm:t>
    </dgm:pt>
    <dgm:pt modelId="{CE6299EA-0263-45F0-AB86-232E33784B3F}" type="parTrans" cxnId="{E5A9087B-1097-4566-BBD1-C144BB6CFDA1}">
      <dgm:prSet/>
      <dgm:spPr/>
      <dgm:t>
        <a:bodyPr/>
        <a:lstStyle/>
        <a:p>
          <a:endParaRPr lang="en-US" sz="3200"/>
        </a:p>
      </dgm:t>
    </dgm:pt>
    <dgm:pt modelId="{125737F1-334A-4979-A5DB-772946706C72}" type="sibTrans" cxnId="{E5A9087B-1097-4566-BBD1-C144BB6CFDA1}">
      <dgm:prSet/>
      <dgm:spPr/>
      <dgm:t>
        <a:bodyPr/>
        <a:lstStyle/>
        <a:p>
          <a:endParaRPr lang="en-US" sz="3200"/>
        </a:p>
      </dgm:t>
    </dgm:pt>
    <dgm:pt modelId="{A1AC8C07-17D2-4B99-9099-3A422CD90EC6}">
      <dgm:prSet phldrT="[Text]"/>
      <dgm:spPr/>
      <dgm:t>
        <a:bodyPr/>
        <a:lstStyle/>
        <a:p>
          <a:endParaRPr lang="en-US" sz="3200" dirty="0"/>
        </a:p>
      </dgm:t>
    </dgm:pt>
    <dgm:pt modelId="{8D56D8DE-577D-4C42-A3AA-3C4C1BC76F75}" type="parTrans" cxnId="{1988E671-E4C6-4F26-A994-70578E4D5CB4}">
      <dgm:prSet/>
      <dgm:spPr/>
      <dgm:t>
        <a:bodyPr/>
        <a:lstStyle/>
        <a:p>
          <a:endParaRPr lang="en-US" sz="3200"/>
        </a:p>
      </dgm:t>
    </dgm:pt>
    <dgm:pt modelId="{56BDDAD6-2D09-4FEE-8DB2-BD469D67FDB6}" type="sibTrans" cxnId="{1988E671-E4C6-4F26-A994-70578E4D5CB4}">
      <dgm:prSet/>
      <dgm:spPr/>
      <dgm:t>
        <a:bodyPr/>
        <a:lstStyle/>
        <a:p>
          <a:endParaRPr lang="en-US" sz="3200"/>
        </a:p>
      </dgm:t>
    </dgm:pt>
    <dgm:pt modelId="{E334FDCA-FB89-46F4-B35C-7C2FE2386DB5}" type="pres">
      <dgm:prSet presAssocID="{DFB54C41-4702-4EE8-964C-D3D992847A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962AD6-0989-4CDE-B533-88F85BA9D779}" type="pres">
      <dgm:prSet presAssocID="{12DAF126-33AC-47DB-8457-4C10DA60ACDC}" presName="centerShape" presStyleLbl="node0" presStyleIdx="0" presStyleCnt="1" custScaleX="131910" custScaleY="119117"/>
      <dgm:spPr/>
      <dgm:t>
        <a:bodyPr/>
        <a:lstStyle/>
        <a:p>
          <a:endParaRPr lang="en-US"/>
        </a:p>
      </dgm:t>
    </dgm:pt>
    <dgm:pt modelId="{6FBEF999-3C47-47AE-9965-C83514C272A1}" type="pres">
      <dgm:prSet presAssocID="{A413653F-5113-4DEF-A842-10FF14D26BC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905FC-5705-49B6-B100-4915440BB435}" type="pres">
      <dgm:prSet presAssocID="{A413653F-5113-4DEF-A842-10FF14D26BC0}" presName="dummy" presStyleCnt="0"/>
      <dgm:spPr/>
    </dgm:pt>
    <dgm:pt modelId="{2C72D353-B2C2-4E10-8E04-4CE076C319CF}" type="pres">
      <dgm:prSet presAssocID="{2CC6F0F1-15DF-46DD-A24C-EA12AB471E6E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B7AE8D-40C8-434C-93EC-828AD7A3EB76}" type="pres">
      <dgm:prSet presAssocID="{493F203C-17AA-44E4-8C85-EC0DC38D7A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509B0-0E28-4B29-9E65-5E01F1994E03}" type="pres">
      <dgm:prSet presAssocID="{493F203C-17AA-44E4-8C85-EC0DC38D7AEC}" presName="dummy" presStyleCnt="0"/>
      <dgm:spPr/>
    </dgm:pt>
    <dgm:pt modelId="{DBAEE277-11F9-4AFD-A633-A7F919B25C4F}" type="pres">
      <dgm:prSet presAssocID="{4A1BB1A8-1225-4C51-83EE-EC56B6D463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159FF80-A15F-4CE4-9175-259043F5F8EE}" type="pres">
      <dgm:prSet presAssocID="{1E8C407F-E353-4ADA-A36B-D89EF5A72C0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09B7FC-0649-4D51-BCBE-14198909F24B}" type="pres">
      <dgm:prSet presAssocID="{1E8C407F-E353-4ADA-A36B-D89EF5A72C08}" presName="dummy" presStyleCnt="0"/>
      <dgm:spPr/>
    </dgm:pt>
    <dgm:pt modelId="{97EB23AB-B082-4858-88E2-3F312E36058D}" type="pres">
      <dgm:prSet presAssocID="{125737F1-334A-4979-A5DB-772946706C72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988E671-E4C6-4F26-A994-70578E4D5CB4}" srcId="{DFB54C41-4702-4EE8-964C-D3D992847A71}" destId="{A1AC8C07-17D2-4B99-9099-3A422CD90EC6}" srcOrd="1" destOrd="0" parTransId="{8D56D8DE-577D-4C42-A3AA-3C4C1BC76F75}" sibTransId="{56BDDAD6-2D09-4FEE-8DB2-BD469D67FDB6}"/>
    <dgm:cxn modelId="{096FA18F-37A1-48C2-9ADA-EECD8FFC3E98}" type="presOf" srcId="{493F203C-17AA-44E4-8C85-EC0DC38D7AEC}" destId="{1EB7AE8D-40C8-434C-93EC-828AD7A3EB76}" srcOrd="0" destOrd="0" presId="urn:microsoft.com/office/officeart/2005/8/layout/radial6"/>
    <dgm:cxn modelId="{E16DD3B2-267D-467E-AF6F-69546F464B6C}" type="presOf" srcId="{4A1BB1A8-1225-4C51-83EE-EC56B6D463E3}" destId="{DBAEE277-11F9-4AFD-A633-A7F919B25C4F}" srcOrd="0" destOrd="0" presId="urn:microsoft.com/office/officeart/2005/8/layout/radial6"/>
    <dgm:cxn modelId="{0A44787B-6C59-4746-8EB4-F5F412A1DB9A}" srcId="{12DAF126-33AC-47DB-8457-4C10DA60ACDC}" destId="{493F203C-17AA-44E4-8C85-EC0DC38D7AEC}" srcOrd="1" destOrd="0" parTransId="{5FF5458D-8CCD-48C7-B327-C79FD2B52864}" sibTransId="{4A1BB1A8-1225-4C51-83EE-EC56B6D463E3}"/>
    <dgm:cxn modelId="{600270C8-3BFE-4CC2-B703-83E5DEA5CE56}" srcId="{DFB54C41-4702-4EE8-964C-D3D992847A71}" destId="{12DAF126-33AC-47DB-8457-4C10DA60ACDC}" srcOrd="0" destOrd="0" parTransId="{5A958622-E744-4FDA-92BF-AD1934BFA1FC}" sibTransId="{00B3462A-74F4-4855-BF9C-51E6A197DEF3}"/>
    <dgm:cxn modelId="{0F3E2542-1514-4DA5-A4F9-935573F16744}" type="presOf" srcId="{1E8C407F-E353-4ADA-A36B-D89EF5A72C08}" destId="{4159FF80-A15F-4CE4-9175-259043F5F8EE}" srcOrd="0" destOrd="0" presId="urn:microsoft.com/office/officeart/2005/8/layout/radial6"/>
    <dgm:cxn modelId="{1BB0D0A6-966F-4C7A-8A1C-E580A3E22BBE}" type="presOf" srcId="{DFB54C41-4702-4EE8-964C-D3D992847A71}" destId="{E334FDCA-FB89-46F4-B35C-7C2FE2386DB5}" srcOrd="0" destOrd="0" presId="urn:microsoft.com/office/officeart/2005/8/layout/radial6"/>
    <dgm:cxn modelId="{E5A9087B-1097-4566-BBD1-C144BB6CFDA1}" srcId="{12DAF126-33AC-47DB-8457-4C10DA60ACDC}" destId="{1E8C407F-E353-4ADA-A36B-D89EF5A72C08}" srcOrd="2" destOrd="0" parTransId="{CE6299EA-0263-45F0-AB86-232E33784B3F}" sibTransId="{125737F1-334A-4979-A5DB-772946706C72}"/>
    <dgm:cxn modelId="{ADD23F2C-B4DE-4079-BA46-7CF34DCA2284}" type="presOf" srcId="{125737F1-334A-4979-A5DB-772946706C72}" destId="{97EB23AB-B082-4858-88E2-3F312E36058D}" srcOrd="0" destOrd="0" presId="urn:microsoft.com/office/officeart/2005/8/layout/radial6"/>
    <dgm:cxn modelId="{BE56DB8F-E4B8-457A-923E-5616D4000B79}" type="presOf" srcId="{A413653F-5113-4DEF-A842-10FF14D26BC0}" destId="{6FBEF999-3C47-47AE-9965-C83514C272A1}" srcOrd="0" destOrd="0" presId="urn:microsoft.com/office/officeart/2005/8/layout/radial6"/>
    <dgm:cxn modelId="{6A019DF9-05E3-4598-812D-7372A4A1AD56}" srcId="{12DAF126-33AC-47DB-8457-4C10DA60ACDC}" destId="{A413653F-5113-4DEF-A842-10FF14D26BC0}" srcOrd="0" destOrd="0" parTransId="{70200091-E8E2-4DB5-9470-37ADDE1B3084}" sibTransId="{2CC6F0F1-15DF-46DD-A24C-EA12AB471E6E}"/>
    <dgm:cxn modelId="{AD301D2E-2E20-41EA-86DB-E95D689D5801}" type="presOf" srcId="{2CC6F0F1-15DF-46DD-A24C-EA12AB471E6E}" destId="{2C72D353-B2C2-4E10-8E04-4CE076C319CF}" srcOrd="0" destOrd="0" presId="urn:microsoft.com/office/officeart/2005/8/layout/radial6"/>
    <dgm:cxn modelId="{6902FB53-4B9D-464A-981B-DF7729B81ADA}" type="presOf" srcId="{12DAF126-33AC-47DB-8457-4C10DA60ACDC}" destId="{E8962AD6-0989-4CDE-B533-88F85BA9D779}" srcOrd="0" destOrd="0" presId="urn:microsoft.com/office/officeart/2005/8/layout/radial6"/>
    <dgm:cxn modelId="{7A1887A6-16D4-48DA-8C1D-430B71B6554D}" type="presParOf" srcId="{E334FDCA-FB89-46F4-B35C-7C2FE2386DB5}" destId="{E8962AD6-0989-4CDE-B533-88F85BA9D779}" srcOrd="0" destOrd="0" presId="urn:microsoft.com/office/officeart/2005/8/layout/radial6"/>
    <dgm:cxn modelId="{C42136AE-CFBA-434B-965B-934049372B3A}" type="presParOf" srcId="{E334FDCA-FB89-46F4-B35C-7C2FE2386DB5}" destId="{6FBEF999-3C47-47AE-9965-C83514C272A1}" srcOrd="1" destOrd="0" presId="urn:microsoft.com/office/officeart/2005/8/layout/radial6"/>
    <dgm:cxn modelId="{0F898930-0DD3-482D-A78C-1B80CF126422}" type="presParOf" srcId="{E334FDCA-FB89-46F4-B35C-7C2FE2386DB5}" destId="{413905FC-5705-49B6-B100-4915440BB435}" srcOrd="2" destOrd="0" presId="urn:microsoft.com/office/officeart/2005/8/layout/radial6"/>
    <dgm:cxn modelId="{D714B063-005F-4DC3-A2D3-B825D414ACFA}" type="presParOf" srcId="{E334FDCA-FB89-46F4-B35C-7C2FE2386DB5}" destId="{2C72D353-B2C2-4E10-8E04-4CE076C319CF}" srcOrd="3" destOrd="0" presId="urn:microsoft.com/office/officeart/2005/8/layout/radial6"/>
    <dgm:cxn modelId="{2AE61AC3-0DA0-4FD3-8240-8A0B901E136A}" type="presParOf" srcId="{E334FDCA-FB89-46F4-B35C-7C2FE2386DB5}" destId="{1EB7AE8D-40C8-434C-93EC-828AD7A3EB76}" srcOrd="4" destOrd="0" presId="urn:microsoft.com/office/officeart/2005/8/layout/radial6"/>
    <dgm:cxn modelId="{A9273FF2-4078-4C04-B6CF-B4B075B10ED6}" type="presParOf" srcId="{E334FDCA-FB89-46F4-B35C-7C2FE2386DB5}" destId="{15C509B0-0E28-4B29-9E65-5E01F1994E03}" srcOrd="5" destOrd="0" presId="urn:microsoft.com/office/officeart/2005/8/layout/radial6"/>
    <dgm:cxn modelId="{6F8DCB86-8564-40B3-9F46-879A02D0D020}" type="presParOf" srcId="{E334FDCA-FB89-46F4-B35C-7C2FE2386DB5}" destId="{DBAEE277-11F9-4AFD-A633-A7F919B25C4F}" srcOrd="6" destOrd="0" presId="urn:microsoft.com/office/officeart/2005/8/layout/radial6"/>
    <dgm:cxn modelId="{B673E42B-692D-4C3B-9E5F-92575C1E320E}" type="presParOf" srcId="{E334FDCA-FB89-46F4-B35C-7C2FE2386DB5}" destId="{4159FF80-A15F-4CE4-9175-259043F5F8EE}" srcOrd="7" destOrd="0" presId="urn:microsoft.com/office/officeart/2005/8/layout/radial6"/>
    <dgm:cxn modelId="{62B3C2B2-06CB-4091-93AE-B6AEF2F3E9B1}" type="presParOf" srcId="{E334FDCA-FB89-46F4-B35C-7C2FE2386DB5}" destId="{2F09B7FC-0649-4D51-BCBE-14198909F24B}" srcOrd="8" destOrd="0" presId="urn:microsoft.com/office/officeart/2005/8/layout/radial6"/>
    <dgm:cxn modelId="{5AF1C3CD-B6BB-4645-B138-E6EB63E7E6BB}" type="presParOf" srcId="{E334FDCA-FB89-46F4-B35C-7C2FE2386DB5}" destId="{97EB23AB-B082-4858-88E2-3F312E36058D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9426121-88F2-4D86-BDD1-75C26A34CB7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EDEA4C-4C56-41C1-9D33-54006E32C13A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562E0FA1-5673-41C7-9287-66894EF67954}" type="parTrans" cxnId="{ACADBAF9-1D47-4B0E-A05E-7737E40BDE40}">
      <dgm:prSet/>
      <dgm:spPr/>
      <dgm:t>
        <a:bodyPr/>
        <a:lstStyle/>
        <a:p>
          <a:endParaRPr lang="en-US"/>
        </a:p>
      </dgm:t>
    </dgm:pt>
    <dgm:pt modelId="{4E7F8AA1-5146-48CA-9EF4-365247D3614A}" type="sibTrans" cxnId="{ACADBAF9-1D47-4B0E-A05E-7737E40BDE40}">
      <dgm:prSet/>
      <dgm:spPr/>
      <dgm:t>
        <a:bodyPr/>
        <a:lstStyle/>
        <a:p>
          <a:endParaRPr lang="en-US"/>
        </a:p>
      </dgm:t>
    </dgm:pt>
    <dgm:pt modelId="{FE18F0FA-BD0E-4747-AFDB-7D5B00AD87F1}">
      <dgm:prSet phldrT="[Text]"/>
      <dgm:spPr/>
      <dgm:t>
        <a:bodyPr/>
        <a:lstStyle/>
        <a:p>
          <a:r>
            <a:rPr lang="en-US" dirty="0" smtClean="0"/>
            <a:t>Multicast</a:t>
          </a:r>
          <a:endParaRPr lang="en-US" dirty="0"/>
        </a:p>
      </dgm:t>
    </dgm:pt>
    <dgm:pt modelId="{BD237296-C097-4AF8-9612-50FAB47F7F69}" type="parTrans" cxnId="{4BFBF699-DD53-41D7-A040-D6F21EDDB751}">
      <dgm:prSet/>
      <dgm:spPr/>
      <dgm:t>
        <a:bodyPr/>
        <a:lstStyle/>
        <a:p>
          <a:endParaRPr lang="en-US"/>
        </a:p>
      </dgm:t>
    </dgm:pt>
    <dgm:pt modelId="{F14EE15C-1DAE-478C-B1EA-6EB5115B62AF}" type="sibTrans" cxnId="{4BFBF699-DD53-41D7-A040-D6F21EDDB751}">
      <dgm:prSet/>
      <dgm:spPr/>
      <dgm:t>
        <a:bodyPr/>
        <a:lstStyle/>
        <a:p>
          <a:endParaRPr lang="en-US"/>
        </a:p>
      </dgm:t>
    </dgm:pt>
    <dgm:pt modelId="{08F85861-7BD9-493D-A5D1-73DC6044FDD8}" type="pres">
      <dgm:prSet presAssocID="{A9426121-88F2-4D86-BDD1-75C26A34CB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C0A3D5-2138-4CB9-BD82-34F48BB842DB}" type="pres">
      <dgm:prSet presAssocID="{6EEDEA4C-4C56-41C1-9D33-54006E32C13A}" presName="centerShape" presStyleLbl="node0" presStyleIdx="0" presStyleCnt="1" custScaleX="75989" custScaleY="75989" custLinFactNeighborX="19649" custLinFactNeighborY="-63253"/>
      <dgm:spPr/>
      <dgm:t>
        <a:bodyPr/>
        <a:lstStyle/>
        <a:p>
          <a:endParaRPr lang="en-US"/>
        </a:p>
      </dgm:t>
    </dgm:pt>
    <dgm:pt modelId="{2FD4B0ED-52B7-47DD-8736-3D4670CB8D6E}" type="pres">
      <dgm:prSet presAssocID="{BD237296-C097-4AF8-9612-50FAB47F7F69}" presName="parTrans" presStyleLbl="sibTrans2D1" presStyleIdx="0" presStyleCnt="1"/>
      <dgm:spPr/>
      <dgm:t>
        <a:bodyPr/>
        <a:lstStyle/>
        <a:p>
          <a:endParaRPr lang="en-US"/>
        </a:p>
      </dgm:t>
    </dgm:pt>
    <dgm:pt modelId="{7A7E846F-E2C1-4272-A89C-4D9FCD4C5E83}" type="pres">
      <dgm:prSet presAssocID="{BD237296-C097-4AF8-9612-50FAB47F7F69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295DC38-10E1-44A1-8D2C-E424999B4672}" type="pres">
      <dgm:prSet presAssocID="{FE18F0FA-BD0E-4747-AFDB-7D5B00AD87F1}" presName="node" presStyleLbl="node1" presStyleIdx="0" presStyleCnt="1" custScaleX="133881" custScaleY="128523" custRadScaleRad="90345" custRadScaleInc="494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E79202-F54C-4C1A-80A7-822E27DD1497}" type="presOf" srcId="{BD237296-C097-4AF8-9612-50FAB47F7F69}" destId="{2FD4B0ED-52B7-47DD-8736-3D4670CB8D6E}" srcOrd="0" destOrd="0" presId="urn:microsoft.com/office/officeart/2005/8/layout/radial5"/>
    <dgm:cxn modelId="{A4DB5AAA-A333-4338-AE6E-AF257A3267A3}" type="presOf" srcId="{6EEDEA4C-4C56-41C1-9D33-54006E32C13A}" destId="{0EC0A3D5-2138-4CB9-BD82-34F48BB842DB}" srcOrd="0" destOrd="0" presId="urn:microsoft.com/office/officeart/2005/8/layout/radial5"/>
    <dgm:cxn modelId="{C83D71B5-AA9F-465C-B125-0998EDAE1619}" type="presOf" srcId="{FE18F0FA-BD0E-4747-AFDB-7D5B00AD87F1}" destId="{4295DC38-10E1-44A1-8D2C-E424999B4672}" srcOrd="0" destOrd="0" presId="urn:microsoft.com/office/officeart/2005/8/layout/radial5"/>
    <dgm:cxn modelId="{ACADBAF9-1D47-4B0E-A05E-7737E40BDE40}" srcId="{A9426121-88F2-4D86-BDD1-75C26A34CB7B}" destId="{6EEDEA4C-4C56-41C1-9D33-54006E32C13A}" srcOrd="0" destOrd="0" parTransId="{562E0FA1-5673-41C7-9287-66894EF67954}" sibTransId="{4E7F8AA1-5146-48CA-9EF4-365247D3614A}"/>
    <dgm:cxn modelId="{F4064E2A-4902-4DB7-9CB4-86F37D72BA68}" type="presOf" srcId="{A9426121-88F2-4D86-BDD1-75C26A34CB7B}" destId="{08F85861-7BD9-493D-A5D1-73DC6044FDD8}" srcOrd="0" destOrd="0" presId="urn:microsoft.com/office/officeart/2005/8/layout/radial5"/>
    <dgm:cxn modelId="{602D05FE-B2EB-4CD1-86B4-F1B905666267}" type="presOf" srcId="{BD237296-C097-4AF8-9612-50FAB47F7F69}" destId="{7A7E846F-E2C1-4272-A89C-4D9FCD4C5E83}" srcOrd="1" destOrd="0" presId="urn:microsoft.com/office/officeart/2005/8/layout/radial5"/>
    <dgm:cxn modelId="{4BFBF699-DD53-41D7-A040-D6F21EDDB751}" srcId="{6EEDEA4C-4C56-41C1-9D33-54006E32C13A}" destId="{FE18F0FA-BD0E-4747-AFDB-7D5B00AD87F1}" srcOrd="0" destOrd="0" parTransId="{BD237296-C097-4AF8-9612-50FAB47F7F69}" sibTransId="{F14EE15C-1DAE-478C-B1EA-6EB5115B62AF}"/>
    <dgm:cxn modelId="{28076052-D18B-47BE-AA59-6CA79EC79C4E}" type="presParOf" srcId="{08F85861-7BD9-493D-A5D1-73DC6044FDD8}" destId="{0EC0A3D5-2138-4CB9-BD82-34F48BB842DB}" srcOrd="0" destOrd="0" presId="urn:microsoft.com/office/officeart/2005/8/layout/radial5"/>
    <dgm:cxn modelId="{D99B1799-D4C0-4AB4-818F-CFF93CEB3AF2}" type="presParOf" srcId="{08F85861-7BD9-493D-A5D1-73DC6044FDD8}" destId="{2FD4B0ED-52B7-47DD-8736-3D4670CB8D6E}" srcOrd="1" destOrd="0" presId="urn:microsoft.com/office/officeart/2005/8/layout/radial5"/>
    <dgm:cxn modelId="{D43093E1-1849-40DA-B78D-9F8DC76474AE}" type="presParOf" srcId="{2FD4B0ED-52B7-47DD-8736-3D4670CB8D6E}" destId="{7A7E846F-E2C1-4272-A89C-4D9FCD4C5E83}" srcOrd="0" destOrd="0" presId="urn:microsoft.com/office/officeart/2005/8/layout/radial5"/>
    <dgm:cxn modelId="{F71A3BC2-8276-474E-BC7A-E81732145C7C}" type="presParOf" srcId="{08F85861-7BD9-493D-A5D1-73DC6044FDD8}" destId="{4295DC38-10E1-44A1-8D2C-E424999B4672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26121-88F2-4D86-BDD1-75C26A34CB7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EDEA4C-4C56-41C1-9D33-54006E32C13A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562E0FA1-5673-41C7-9287-66894EF67954}" type="parTrans" cxnId="{ACADBAF9-1D47-4B0E-A05E-7737E40BDE40}">
      <dgm:prSet/>
      <dgm:spPr/>
      <dgm:t>
        <a:bodyPr/>
        <a:lstStyle/>
        <a:p>
          <a:endParaRPr lang="en-US"/>
        </a:p>
      </dgm:t>
    </dgm:pt>
    <dgm:pt modelId="{4E7F8AA1-5146-48CA-9EF4-365247D3614A}" type="sibTrans" cxnId="{ACADBAF9-1D47-4B0E-A05E-7737E40BDE40}">
      <dgm:prSet/>
      <dgm:spPr/>
      <dgm:t>
        <a:bodyPr/>
        <a:lstStyle/>
        <a:p>
          <a:endParaRPr lang="en-US"/>
        </a:p>
      </dgm:t>
    </dgm:pt>
    <dgm:pt modelId="{FE18F0FA-BD0E-4747-AFDB-7D5B00AD87F1}">
      <dgm:prSet phldrT="[Text]"/>
      <dgm:spPr/>
      <dgm:t>
        <a:bodyPr/>
        <a:lstStyle/>
        <a:p>
          <a:r>
            <a:rPr lang="fa-IR" dirty="0" smtClean="0"/>
            <a:t>کارهای آزمایشگاهی</a:t>
          </a:r>
          <a:endParaRPr lang="en-US" dirty="0"/>
        </a:p>
      </dgm:t>
    </dgm:pt>
    <dgm:pt modelId="{BD237296-C097-4AF8-9612-50FAB47F7F69}" type="parTrans" cxnId="{4BFBF699-DD53-41D7-A040-D6F21EDDB751}">
      <dgm:prSet/>
      <dgm:spPr/>
      <dgm:t>
        <a:bodyPr/>
        <a:lstStyle/>
        <a:p>
          <a:endParaRPr lang="en-US"/>
        </a:p>
      </dgm:t>
    </dgm:pt>
    <dgm:pt modelId="{F14EE15C-1DAE-478C-B1EA-6EB5115B62AF}" type="sibTrans" cxnId="{4BFBF699-DD53-41D7-A040-D6F21EDDB751}">
      <dgm:prSet/>
      <dgm:spPr/>
      <dgm:t>
        <a:bodyPr/>
        <a:lstStyle/>
        <a:p>
          <a:endParaRPr lang="en-US"/>
        </a:p>
      </dgm:t>
    </dgm:pt>
    <dgm:pt modelId="{08F85861-7BD9-493D-A5D1-73DC6044FDD8}" type="pres">
      <dgm:prSet presAssocID="{A9426121-88F2-4D86-BDD1-75C26A34CB7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C0A3D5-2138-4CB9-BD82-34F48BB842DB}" type="pres">
      <dgm:prSet presAssocID="{6EEDEA4C-4C56-41C1-9D33-54006E32C13A}" presName="centerShape" presStyleLbl="node0" presStyleIdx="0" presStyleCnt="1" custLinFactNeighborX="-6637" custLinFactNeighborY="-53014"/>
      <dgm:spPr/>
      <dgm:t>
        <a:bodyPr/>
        <a:lstStyle/>
        <a:p>
          <a:endParaRPr lang="en-US"/>
        </a:p>
      </dgm:t>
    </dgm:pt>
    <dgm:pt modelId="{2FD4B0ED-52B7-47DD-8736-3D4670CB8D6E}" type="pres">
      <dgm:prSet presAssocID="{BD237296-C097-4AF8-9612-50FAB47F7F69}" presName="parTrans" presStyleLbl="sibTrans2D1" presStyleIdx="0" presStyleCnt="1"/>
      <dgm:spPr/>
      <dgm:t>
        <a:bodyPr/>
        <a:lstStyle/>
        <a:p>
          <a:endParaRPr lang="en-US"/>
        </a:p>
      </dgm:t>
    </dgm:pt>
    <dgm:pt modelId="{7A7E846F-E2C1-4272-A89C-4D9FCD4C5E83}" type="pres">
      <dgm:prSet presAssocID="{BD237296-C097-4AF8-9612-50FAB47F7F69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4295DC38-10E1-44A1-8D2C-E424999B4672}" type="pres">
      <dgm:prSet presAssocID="{FE18F0FA-BD0E-4747-AFDB-7D5B00AD87F1}" presName="node" presStyleLbl="node1" presStyleIdx="0" presStyleCnt="1" custScaleX="92183" custScaleY="89236" custRadScaleRad="15825" custRadScaleInc="-329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1DEC4F-582E-4E0F-AF3C-71975C1E38C3}" type="presOf" srcId="{BD237296-C097-4AF8-9612-50FAB47F7F69}" destId="{2FD4B0ED-52B7-47DD-8736-3D4670CB8D6E}" srcOrd="0" destOrd="0" presId="urn:microsoft.com/office/officeart/2005/8/layout/radial5"/>
    <dgm:cxn modelId="{BF8919AC-E8C3-4B4D-BC5B-41DC7CBD8F4E}" type="presOf" srcId="{6EEDEA4C-4C56-41C1-9D33-54006E32C13A}" destId="{0EC0A3D5-2138-4CB9-BD82-34F48BB842DB}" srcOrd="0" destOrd="0" presId="urn:microsoft.com/office/officeart/2005/8/layout/radial5"/>
    <dgm:cxn modelId="{80461BAC-7E92-4DC0-8F62-5344812BC89B}" type="presOf" srcId="{BD237296-C097-4AF8-9612-50FAB47F7F69}" destId="{7A7E846F-E2C1-4272-A89C-4D9FCD4C5E83}" srcOrd="1" destOrd="0" presId="urn:microsoft.com/office/officeart/2005/8/layout/radial5"/>
    <dgm:cxn modelId="{8C531123-4F04-47F4-AAB6-0E06F0EAED0E}" type="presOf" srcId="{FE18F0FA-BD0E-4747-AFDB-7D5B00AD87F1}" destId="{4295DC38-10E1-44A1-8D2C-E424999B4672}" srcOrd="0" destOrd="0" presId="urn:microsoft.com/office/officeart/2005/8/layout/radial5"/>
    <dgm:cxn modelId="{519B6B1A-9FF8-4FDD-B74A-8B18C2C51F43}" type="presOf" srcId="{A9426121-88F2-4D86-BDD1-75C26A34CB7B}" destId="{08F85861-7BD9-493D-A5D1-73DC6044FDD8}" srcOrd="0" destOrd="0" presId="urn:microsoft.com/office/officeart/2005/8/layout/radial5"/>
    <dgm:cxn modelId="{4BFBF699-DD53-41D7-A040-D6F21EDDB751}" srcId="{6EEDEA4C-4C56-41C1-9D33-54006E32C13A}" destId="{FE18F0FA-BD0E-4747-AFDB-7D5B00AD87F1}" srcOrd="0" destOrd="0" parTransId="{BD237296-C097-4AF8-9612-50FAB47F7F69}" sibTransId="{F14EE15C-1DAE-478C-B1EA-6EB5115B62AF}"/>
    <dgm:cxn modelId="{ACADBAF9-1D47-4B0E-A05E-7737E40BDE40}" srcId="{A9426121-88F2-4D86-BDD1-75C26A34CB7B}" destId="{6EEDEA4C-4C56-41C1-9D33-54006E32C13A}" srcOrd="0" destOrd="0" parTransId="{562E0FA1-5673-41C7-9287-66894EF67954}" sibTransId="{4E7F8AA1-5146-48CA-9EF4-365247D3614A}"/>
    <dgm:cxn modelId="{1B352FB8-C7AF-4D11-8606-90D23303C852}" type="presParOf" srcId="{08F85861-7BD9-493D-A5D1-73DC6044FDD8}" destId="{0EC0A3D5-2138-4CB9-BD82-34F48BB842DB}" srcOrd="0" destOrd="0" presId="urn:microsoft.com/office/officeart/2005/8/layout/radial5"/>
    <dgm:cxn modelId="{CFE59575-6A1A-4FCA-A209-DBBE66BF2CA9}" type="presParOf" srcId="{08F85861-7BD9-493D-A5D1-73DC6044FDD8}" destId="{2FD4B0ED-52B7-47DD-8736-3D4670CB8D6E}" srcOrd="1" destOrd="0" presId="urn:microsoft.com/office/officeart/2005/8/layout/radial5"/>
    <dgm:cxn modelId="{276CAFD3-7C3B-4664-84F4-9DC621DE3248}" type="presParOf" srcId="{2FD4B0ED-52B7-47DD-8736-3D4670CB8D6E}" destId="{7A7E846F-E2C1-4272-A89C-4D9FCD4C5E83}" srcOrd="0" destOrd="0" presId="urn:microsoft.com/office/officeart/2005/8/layout/radial5"/>
    <dgm:cxn modelId="{EB682FFD-0342-4895-8741-D3BF2F701C15}" type="presParOf" srcId="{08F85861-7BD9-493D-A5D1-73DC6044FDD8}" destId="{4295DC38-10E1-44A1-8D2C-E424999B4672}" srcOrd="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34C20-68AE-4FA9-9D3F-1074B5A315C0}">
      <dsp:nvSpPr>
        <dsp:cNvPr id="0" name=""/>
        <dsp:cNvSpPr/>
      </dsp:nvSpPr>
      <dsp:spPr>
        <a:xfrm>
          <a:off x="2748272" y="3056419"/>
          <a:ext cx="2275855" cy="227585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پروتکل بايد دارای قابليت مسيريابی باشد. (</a:t>
          </a:r>
          <a:r>
            <a:rPr lang="en-US" sz="2000" kern="1200" dirty="0" smtClean="0">
              <a:cs typeface="B Zar" pitchFamily="2" charset="-78"/>
            </a:rPr>
            <a:t>Routing</a:t>
          </a:r>
          <a:r>
            <a:rPr lang="fa-IR" sz="2000" kern="1200" dirty="0" smtClean="0">
              <a:cs typeface="B Zar" pitchFamily="2" charset="-78"/>
            </a:rPr>
            <a:t>)</a:t>
          </a:r>
          <a:endParaRPr lang="en-US" sz="2000" kern="1200" dirty="0">
            <a:cs typeface="B Zar" pitchFamily="2" charset="-78"/>
          </a:endParaRPr>
        </a:p>
      </dsp:txBody>
      <dsp:txXfrm>
        <a:off x="3081563" y="3389710"/>
        <a:ext cx="1609273" cy="1609273"/>
      </dsp:txXfrm>
    </dsp:sp>
    <dsp:sp modelId="{712569C9-FC1D-4293-80E3-2DC0FC05317B}">
      <dsp:nvSpPr>
        <dsp:cNvPr id="0" name=""/>
        <dsp:cNvSpPr/>
      </dsp:nvSpPr>
      <dsp:spPr>
        <a:xfrm rot="12900000">
          <a:off x="973102" y="2554778"/>
          <a:ext cx="2069426" cy="6486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C7837A-49D4-4B1A-9284-5E0867201A2C}">
      <dsp:nvSpPr>
        <dsp:cNvPr id="0" name=""/>
        <dsp:cNvSpPr/>
      </dsp:nvSpPr>
      <dsp:spPr>
        <a:xfrm>
          <a:off x="79196" y="1420775"/>
          <a:ext cx="2162063" cy="172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2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cs typeface="B Zar" pitchFamily="2" charset="-78"/>
            </a:rPr>
            <a:t>TCP/IP</a:t>
          </a:r>
          <a:r>
            <a:rPr lang="fa-IR" sz="2300" kern="1200" dirty="0" smtClean="0">
              <a:cs typeface="B Zar" pitchFamily="2" charset="-78"/>
            </a:rPr>
            <a:t>مهم ترين پروتکل برای استفاده در شبکه های </a:t>
          </a:r>
          <a:r>
            <a:rPr lang="en-US" sz="2300" kern="1200" dirty="0" smtClean="0">
              <a:cs typeface="B Zar" pitchFamily="2" charset="-78"/>
            </a:rPr>
            <a:t>WAN</a:t>
          </a:r>
          <a:endParaRPr lang="en-US" sz="2300" kern="1200" dirty="0">
            <a:cs typeface="B Zar" pitchFamily="2" charset="-78"/>
          </a:endParaRPr>
        </a:p>
      </dsp:txBody>
      <dsp:txXfrm>
        <a:off x="129856" y="1471435"/>
        <a:ext cx="2060743" cy="1628330"/>
      </dsp:txXfrm>
    </dsp:sp>
    <dsp:sp modelId="{C26F87FF-E81A-4396-9848-B7F1013D8088}">
      <dsp:nvSpPr>
        <dsp:cNvPr id="0" name=""/>
        <dsp:cNvSpPr/>
      </dsp:nvSpPr>
      <dsp:spPr>
        <a:xfrm rot="16200000">
          <a:off x="2851486" y="1576953"/>
          <a:ext cx="2069426" cy="6486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1BE94D4-772B-413D-8888-85E9EEE6C007}">
      <dsp:nvSpPr>
        <dsp:cNvPr id="0" name=""/>
        <dsp:cNvSpPr/>
      </dsp:nvSpPr>
      <dsp:spPr>
        <a:xfrm>
          <a:off x="2805168" y="1724"/>
          <a:ext cx="2162063" cy="172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6317677"/>
                <a:satOff val="10648"/>
                <a:lumOff val="-13040"/>
                <a:alphaOff val="0"/>
                <a:tint val="35000"/>
                <a:satMod val="260000"/>
              </a:schemeClr>
            </a:gs>
            <a:gs pos="30000">
              <a:schemeClr val="accent2">
                <a:hueOff val="-6317677"/>
                <a:satOff val="10648"/>
                <a:lumOff val="-13040"/>
                <a:alphaOff val="0"/>
                <a:tint val="38000"/>
                <a:satMod val="260000"/>
              </a:schemeClr>
            </a:gs>
            <a:gs pos="75000">
              <a:schemeClr val="accent2">
                <a:hueOff val="-6317677"/>
                <a:satOff val="10648"/>
                <a:lumOff val="-13040"/>
                <a:alphaOff val="0"/>
                <a:tint val="55000"/>
                <a:satMod val="255000"/>
              </a:schemeClr>
            </a:gs>
            <a:gs pos="100000">
              <a:schemeClr val="accent2">
                <a:hueOff val="-6317677"/>
                <a:satOff val="10648"/>
                <a:lumOff val="-1304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هم بندی بیشتر شبکه های </a:t>
          </a:r>
          <a:r>
            <a:rPr lang="en-US" sz="2300" kern="1200" dirty="0" smtClean="0">
              <a:cs typeface="B Zar" pitchFamily="2" charset="-78"/>
            </a:rPr>
            <a:t>WAN</a:t>
          </a:r>
          <a:r>
            <a:rPr lang="fa-IR" sz="2300" kern="1200" dirty="0" smtClean="0">
              <a:cs typeface="B Zar" pitchFamily="2" charset="-78"/>
            </a:rPr>
            <a:t> از نوع </a:t>
          </a:r>
          <a:r>
            <a:rPr lang="en-US" sz="2300" kern="1200" dirty="0" smtClean="0">
              <a:cs typeface="B Zar" pitchFamily="2" charset="-78"/>
            </a:rPr>
            <a:t>Mesh</a:t>
          </a:r>
          <a:r>
            <a:rPr lang="fa-IR" sz="2300" kern="1200" dirty="0" smtClean="0">
              <a:cs typeface="B Zar" pitchFamily="2" charset="-78"/>
            </a:rPr>
            <a:t> </a:t>
          </a:r>
        </a:p>
      </dsp:txBody>
      <dsp:txXfrm>
        <a:off x="2855828" y="52384"/>
        <a:ext cx="2060743" cy="1628330"/>
      </dsp:txXfrm>
    </dsp:sp>
    <dsp:sp modelId="{83FA2CA5-B281-46FB-B973-20B0FE89FF00}">
      <dsp:nvSpPr>
        <dsp:cNvPr id="0" name=""/>
        <dsp:cNvSpPr/>
      </dsp:nvSpPr>
      <dsp:spPr>
        <a:xfrm rot="19500000">
          <a:off x="4729871" y="2554778"/>
          <a:ext cx="2069426" cy="64861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3D6758-2810-4D8D-B07A-E199F9EFE390}">
      <dsp:nvSpPr>
        <dsp:cNvPr id="0" name=""/>
        <dsp:cNvSpPr/>
      </dsp:nvSpPr>
      <dsp:spPr>
        <a:xfrm>
          <a:off x="5531140" y="1420775"/>
          <a:ext cx="2162063" cy="17296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-12635355"/>
                <a:satOff val="21297"/>
                <a:lumOff val="-26079"/>
                <a:alphaOff val="0"/>
                <a:tint val="35000"/>
                <a:satMod val="260000"/>
              </a:schemeClr>
            </a:gs>
            <a:gs pos="30000">
              <a:schemeClr val="accent2">
                <a:hueOff val="-12635355"/>
                <a:satOff val="21297"/>
                <a:lumOff val="-26079"/>
                <a:alphaOff val="0"/>
                <a:tint val="38000"/>
                <a:satMod val="260000"/>
              </a:schemeClr>
            </a:gs>
            <a:gs pos="75000">
              <a:schemeClr val="accent2">
                <a:hueOff val="-12635355"/>
                <a:satOff val="21297"/>
                <a:lumOff val="-26079"/>
                <a:alphaOff val="0"/>
                <a:tint val="55000"/>
                <a:satMod val="255000"/>
              </a:schemeClr>
            </a:gs>
            <a:gs pos="100000">
              <a:schemeClr val="accent2">
                <a:hueOff val="-12635355"/>
                <a:satOff val="21297"/>
                <a:lumOff val="-26079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300" kern="1200" dirty="0" smtClean="0">
              <a:cs typeface="B Zar" pitchFamily="2" charset="-78"/>
            </a:rPr>
            <a:t>استفاده از </a:t>
          </a:r>
          <a:r>
            <a:rPr lang="en-US" sz="2300" kern="1200" dirty="0" smtClean="0">
              <a:cs typeface="B Zar" pitchFamily="2" charset="-78"/>
            </a:rPr>
            <a:t>Router</a:t>
          </a:r>
          <a:r>
            <a:rPr lang="fa-IR" sz="2300" kern="1200" dirty="0" smtClean="0">
              <a:cs typeface="B Zar" pitchFamily="2" charset="-78"/>
            </a:rPr>
            <a:t> در نقاط مرزی مابين شبکه ها</a:t>
          </a:r>
        </a:p>
      </dsp:txBody>
      <dsp:txXfrm>
        <a:off x="5581800" y="1471435"/>
        <a:ext cx="2060743" cy="16283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2BDA75-8D2E-4BF7-93BF-D5F10D15E5D7}" type="datetimeFigureOut">
              <a:rPr lang="en-US" smtClean="0"/>
              <a:pPr/>
              <a:t>2013-11-12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DC8063-7759-4C9E-9403-67A414709B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B Titr" pitchFamily="2" charset="-78"/>
        </a:defRPr>
      </a:lvl1pPr>
    </p:titleStyle>
    <p:bodyStyle>
      <a:lvl1pPr marL="274320" indent="-274320" algn="just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1pPr>
      <a:lvl2pPr marL="640080" indent="-274320" algn="just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2pPr>
      <a:lvl3pPr marL="914400" indent="-182880" algn="just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3pPr>
      <a:lvl4pPr marL="1188720" indent="-182880" algn="just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4pPr>
      <a:lvl5pPr marL="1463040" indent="-182880" algn="just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B Zar" pitchFamily="2" charset="-78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ipe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آشنایی با پروتکل</a:t>
            </a:r>
            <a:r>
              <a:rPr lang="en-US" dirty="0" smtClean="0"/>
              <a:t> TCP/IP</a:t>
            </a:r>
            <a:br>
              <a:rPr lang="en-US" dirty="0" smtClean="0"/>
            </a:br>
            <a:r>
              <a:rPr lang="fa-IR" dirty="0" smtClean="0"/>
              <a:t>و سرویس های آن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فصل </a:t>
            </a:r>
            <a:r>
              <a:rPr lang="fa-IR" dirty="0" smtClean="0"/>
              <a:t>6</a:t>
            </a:r>
            <a:endParaRPr lang="fa-IR" dirty="0" smtClean="0"/>
          </a:p>
          <a:p>
            <a:r>
              <a:rPr lang="fa-IR" dirty="0" smtClean="0"/>
              <a:t>شبکه های کامپیوتری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/>
              <a:t>ویژگی های مهم ترين </a:t>
            </a:r>
            <a:r>
              <a:rPr lang="fa-IR" dirty="0" smtClean="0"/>
              <a:t>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 startAt="5"/>
            </a:pPr>
            <a:r>
              <a:rPr lang="fa-IR" sz="2800" dirty="0" smtClean="0"/>
              <a:t>دارای سرويس انتقال اطلاعات بصورت سفارشی يا اتصال گرا  </a:t>
            </a:r>
            <a:r>
              <a:rPr lang="en-US" sz="2800" dirty="0" smtClean="0"/>
              <a:t>Connection Oriented </a:t>
            </a:r>
            <a:r>
              <a:rPr lang="fa-IR" sz="2800" dirty="0" smtClean="0"/>
              <a:t>معروف به </a:t>
            </a:r>
            <a:r>
              <a:rPr lang="en-US" sz="2800" dirty="0" smtClean="0"/>
              <a:t> TCP</a:t>
            </a:r>
            <a:endParaRPr lang="fa-IR" sz="2800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 startAt="5"/>
            </a:pPr>
            <a:r>
              <a:rPr lang="fa-IR" sz="2800" dirty="0" smtClean="0"/>
              <a:t>دارای سرويس انتقال اطلاعات بصورت عادی يا بدون اتصال </a:t>
            </a:r>
            <a:r>
              <a:rPr lang="en-US" sz="2800" dirty="0" smtClean="0"/>
              <a:t>Connection less</a:t>
            </a:r>
            <a:r>
              <a:rPr lang="fa-IR" sz="2800" dirty="0" smtClean="0"/>
              <a:t>معروف به </a:t>
            </a:r>
            <a:r>
              <a:rPr lang="en-US" sz="2800" dirty="0" smtClean="0"/>
              <a:t>UDP</a:t>
            </a:r>
            <a:endParaRPr lang="fa-IR" sz="2800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 startAt="5"/>
            </a:pPr>
            <a:r>
              <a:rPr lang="fa-IR" sz="2800" dirty="0" smtClean="0"/>
              <a:t>دارای قابلیت</a:t>
            </a:r>
            <a:r>
              <a:rPr lang="en-US" sz="2800" dirty="0" smtClean="0"/>
              <a:t>Multicasting </a:t>
            </a:r>
            <a:r>
              <a:rPr lang="fa-IR" sz="2800" dirty="0" smtClean="0"/>
              <a:t> : به معنی ارسال اطلاعات برای گروهی از استفاده کنندگان (مخاطبين)</a:t>
            </a:r>
            <a:endParaRPr lang="en-US" sz="2800" dirty="0" smtClean="0"/>
          </a:p>
          <a:p>
            <a:pPr marL="514350" indent="-514350">
              <a:lnSpc>
                <a:spcPct val="130000"/>
              </a:lnSpc>
              <a:buFont typeface="+mj-lt"/>
              <a:buAutoNum type="arabicPeriod" startAt="5"/>
            </a:pPr>
            <a:r>
              <a:rPr lang="fa-IR" sz="2800" u="sng" dirty="0" smtClean="0"/>
              <a:t>عيب </a:t>
            </a:r>
            <a:r>
              <a:rPr lang="en-US" sz="2800" u="sng" dirty="0" smtClean="0"/>
              <a:t>TCP/IP</a:t>
            </a:r>
            <a:r>
              <a:rPr lang="fa-IR" sz="2800" dirty="0" smtClean="0"/>
              <a:t> : </a:t>
            </a:r>
            <a:r>
              <a:rPr lang="fa-IR" sz="2800" dirty="0" smtClean="0">
                <a:solidFill>
                  <a:srgbClr val="FF0000"/>
                </a:solidFill>
              </a:rPr>
              <a:t>پيکربندی پيچيده آن. </a:t>
            </a:r>
            <a:r>
              <a:rPr lang="fa-IR" sz="2800" dirty="0" smtClean="0"/>
              <a:t>علت اين پيچيدگی ،تنوع سرويس های </a:t>
            </a:r>
            <a:r>
              <a:rPr lang="en-US" sz="2800" dirty="0" smtClean="0"/>
              <a:t>TCP/IP</a:t>
            </a:r>
            <a:r>
              <a:rPr lang="fa-IR" sz="2800" dirty="0" smtClean="0"/>
              <a:t> است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/>
              <a:t>همه گزینه های زیر از ویژگی های پروتکل </a:t>
            </a:r>
            <a:r>
              <a:rPr lang="en-US" dirty="0" smtClean="0"/>
              <a:t>TCP/IP</a:t>
            </a:r>
            <a:r>
              <a:rPr lang="fa-IR" dirty="0" smtClean="0"/>
              <a:t> محسوب می شود، بجز: </a:t>
            </a:r>
            <a:r>
              <a:rPr lang="fa-IR" sz="2400" dirty="0" smtClean="0"/>
              <a:t>(دولتی 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200399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fa-IR" dirty="0" smtClean="0"/>
              <a:t>استفاده از شبکه در هر ابعادی اعم از شبکه های بزرگ و کوچک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dirty="0" smtClean="0"/>
              <a:t>سرويس انتقال اطلاعات بصورت سفارشی </a:t>
            </a:r>
            <a:r>
              <a:rPr lang="en-US" dirty="0" smtClean="0"/>
              <a:t>Connection Oriented 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dirty="0" smtClean="0"/>
              <a:t>سرويس انتقال اطلاعات بصورت عادی </a:t>
            </a:r>
            <a:r>
              <a:rPr lang="en-US" dirty="0" smtClean="0"/>
              <a:t>Connection less</a:t>
            </a:r>
          </a:p>
          <a:p>
            <a:pPr marL="514350" indent="-514350" algn="r">
              <a:buFont typeface="+mj-lt"/>
              <a:buAutoNum type="arabicPeriod"/>
            </a:pPr>
            <a:r>
              <a:rPr lang="fa-IR" dirty="0" smtClean="0"/>
              <a:t>گروه بندی سیستم ها، افراد یا نیازها بر اساس</a:t>
            </a:r>
            <a:r>
              <a:rPr lang="en-US" dirty="0" smtClean="0"/>
              <a:t>Multicasting</a:t>
            </a:r>
            <a:endParaRPr lang="fa-IR" dirty="0" smtClean="0"/>
          </a:p>
        </p:txBody>
      </p:sp>
      <p:sp>
        <p:nvSpPr>
          <p:cNvPr id="8" name="Rectangle 7"/>
          <p:cNvSpPr/>
          <p:nvPr/>
        </p:nvSpPr>
        <p:spPr>
          <a:xfrm>
            <a:off x="1" y="3886200"/>
            <a:ext cx="9143999" cy="110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rtl="1">
              <a:spcBef>
                <a:spcPct val="20000"/>
              </a:spcBef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پاسخ گزینه 4</a:t>
            </a:r>
            <a:endParaRPr lang="en-US" sz="32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514350" lvl="0" indent="-514350" algn="ctr" rtl="1">
              <a:spcBef>
                <a:spcPct val="20000"/>
              </a:spcBef>
            </a:pP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Multicasting 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، به معنی ارسال اطلاعات برای گروهی از استفاده کنندگان</a:t>
            </a:r>
            <a:endParaRPr lang="en-US" sz="3200" dirty="0">
              <a:solidFill>
                <a:prstClr val="black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 </a:t>
            </a:r>
            <a:r>
              <a:rPr lang="en-US" dirty="0" smtClean="0"/>
              <a:t>FTP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File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1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fa-IR" b="1" dirty="0" smtClean="0"/>
              <a:t>کاربرد سرویس </a:t>
            </a:r>
            <a:r>
              <a:rPr lang="en-US" b="1" dirty="0" smtClean="0"/>
              <a:t>FTP</a:t>
            </a:r>
            <a:r>
              <a:rPr lang="fa-IR" b="1" dirty="0" smtClean="0"/>
              <a:t>؟</a:t>
            </a:r>
          </a:p>
          <a:p>
            <a:pPr lvl="1"/>
            <a:r>
              <a:rPr lang="fa-IR" dirty="0" smtClean="0"/>
              <a:t>انتقال پرونده بين ماشين های مختلف با سخت افزارهاى متنوع و سيستم عامل هاى گوناگون </a:t>
            </a:r>
          </a:p>
          <a:p>
            <a:r>
              <a:rPr lang="fa-IR" b="1" dirty="0" smtClean="0"/>
              <a:t>قسمتهای سرویس </a:t>
            </a:r>
            <a:r>
              <a:rPr lang="en-US" b="1" dirty="0" smtClean="0"/>
              <a:t>FTP</a:t>
            </a:r>
            <a:r>
              <a:rPr lang="fa-IR" b="1" dirty="0" smtClean="0"/>
              <a:t>؟</a:t>
            </a:r>
            <a:endParaRPr lang="en-US" b="1" dirty="0" smtClean="0"/>
          </a:p>
          <a:p>
            <a:pPr lvl="1"/>
            <a:r>
              <a:rPr lang="en-US" dirty="0" smtClean="0"/>
              <a:t>FTP Client</a:t>
            </a:r>
            <a:endParaRPr lang="fa-IR" dirty="0" smtClean="0"/>
          </a:p>
          <a:p>
            <a:pPr lvl="1"/>
            <a:r>
              <a:rPr lang="en-US" dirty="0" smtClean="0"/>
              <a:t>FTP Server</a:t>
            </a:r>
            <a:endParaRPr lang="fa-IR" dirty="0" smtClean="0"/>
          </a:p>
          <a:p>
            <a:r>
              <a:rPr lang="fa-IR" b="1" dirty="0" smtClean="0"/>
              <a:t>نحوه عملکرد؟</a:t>
            </a:r>
          </a:p>
          <a:p>
            <a:pPr marL="457200" indent="-457200">
              <a:buFont typeface="+mj-lt"/>
              <a:buAutoNum type="arabicPeriod"/>
            </a:pPr>
            <a:r>
              <a:rPr lang="fa-IR" dirty="0" smtClean="0"/>
              <a:t>کاربر با اجراى نر م افزار </a:t>
            </a:r>
            <a:r>
              <a:rPr lang="en-US" dirty="0" smtClean="0"/>
              <a:t>FTP Client</a:t>
            </a:r>
            <a:r>
              <a:rPr lang="fa-IR" dirty="0" smtClean="0"/>
              <a:t> به </a:t>
            </a:r>
            <a:r>
              <a:rPr lang="en-US" dirty="0" smtClean="0"/>
              <a:t>FTP Server </a:t>
            </a:r>
            <a:r>
              <a:rPr lang="fa-IR" dirty="0" smtClean="0"/>
              <a:t> متصل شده</a:t>
            </a:r>
          </a:p>
          <a:p>
            <a:pPr marL="457200" indent="-457200">
              <a:buFont typeface="+mj-lt"/>
              <a:buAutoNum type="arabicPeriod"/>
            </a:pPr>
            <a:r>
              <a:rPr lang="fa-IR" dirty="0" smtClean="0"/>
              <a:t>با توجه به مجوزهاى امنيتى مربوطه مى تواند </a:t>
            </a:r>
          </a:p>
          <a:p>
            <a:pPr marL="822960" lvl="1" indent="-457200"/>
            <a:r>
              <a:rPr lang="fa-IR" dirty="0" smtClean="0"/>
              <a:t>پرونده هاى موردنياز را از سرويس دهنده دريافت کرده (</a:t>
            </a:r>
            <a:r>
              <a:rPr lang="en-US" dirty="0" smtClean="0"/>
              <a:t>Download  Receive</a:t>
            </a:r>
            <a:r>
              <a:rPr lang="fa-IR" dirty="0" smtClean="0"/>
              <a:t>)</a:t>
            </a:r>
          </a:p>
          <a:p>
            <a:pPr marL="822960" lvl="1" indent="-457200"/>
            <a:r>
              <a:rPr lang="fa-IR" dirty="0" smtClean="0"/>
              <a:t>يا آن ها را روى سرويس دهنده ذخيره کند (</a:t>
            </a:r>
            <a:r>
              <a:rPr lang="en-US" dirty="0" smtClean="0"/>
              <a:t>Upload  Send</a:t>
            </a:r>
            <a:r>
              <a:rPr lang="fa-IR" dirty="0" smtClean="0"/>
              <a:t>)</a:t>
            </a:r>
          </a:p>
          <a:p>
            <a:r>
              <a:rPr lang="fa-IR" dirty="0" smtClean="0"/>
              <a:t>نمونه نرم افزارها در سيستم عامل هاى مايکروسافت؟ </a:t>
            </a:r>
          </a:p>
          <a:p>
            <a:pPr lvl="1"/>
            <a:r>
              <a:rPr lang="en-US" sz="1900" dirty="0" smtClean="0"/>
              <a:t>FTP Client</a:t>
            </a:r>
            <a:r>
              <a:rPr lang="fa-IR" sz="1900" dirty="0" smtClean="0"/>
              <a:t> </a:t>
            </a:r>
            <a:r>
              <a:rPr lang="fa-IR" sz="1900" dirty="0" smtClean="0">
                <a:sym typeface="Wingdings" pitchFamily="2" charset="2"/>
              </a:rPr>
              <a:t> </a:t>
            </a:r>
            <a:r>
              <a:rPr lang="en-US" sz="1900" dirty="0" smtClean="0"/>
              <a:t>Internet Explorer</a:t>
            </a:r>
            <a:r>
              <a:rPr lang="fa-IR" sz="1900" dirty="0" smtClean="0"/>
              <a:t>، </a:t>
            </a:r>
            <a:r>
              <a:rPr lang="en-US" sz="1900" dirty="0" smtClean="0"/>
              <a:t>ftp.exe</a:t>
            </a:r>
            <a:r>
              <a:rPr lang="fa-IR" sz="1900" dirty="0" smtClean="0"/>
              <a:t>، </a:t>
            </a:r>
            <a:r>
              <a:rPr lang="en-US" sz="1900" dirty="0" smtClean="0"/>
              <a:t>DAP، FTP Pro، Cute</a:t>
            </a:r>
            <a:endParaRPr lang="fa-IR" sz="1900" dirty="0" smtClean="0"/>
          </a:p>
          <a:p>
            <a:pPr lvl="1"/>
            <a:r>
              <a:rPr lang="en-US" sz="1900" dirty="0" smtClean="0"/>
              <a:t>FTP Server</a:t>
            </a:r>
            <a:r>
              <a:rPr lang="fa-IR" sz="1900" dirty="0" smtClean="0"/>
              <a:t> </a:t>
            </a:r>
            <a:r>
              <a:rPr lang="fa-IR" sz="1900" dirty="0" smtClean="0">
                <a:sym typeface="Wingdings" pitchFamily="2" charset="2"/>
              </a:rPr>
              <a:t> </a:t>
            </a:r>
            <a:r>
              <a:rPr lang="en-US" sz="1900" dirty="0" smtClean="0"/>
              <a:t>IIS</a:t>
            </a:r>
            <a:endParaRPr lang="fa-IR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dirty="0" smtClean="0"/>
              <a:t>HTTP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Hyper Text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333999"/>
          </a:xfrm>
        </p:spPr>
        <p:txBody>
          <a:bodyPr>
            <a:normAutofit fontScale="92500"/>
          </a:bodyPr>
          <a:lstStyle/>
          <a:p>
            <a:r>
              <a:rPr lang="fa-IR" b="1" dirty="0" smtClean="0"/>
              <a:t>کاربرد سرویس </a:t>
            </a:r>
            <a:r>
              <a:rPr lang="en-US" b="1" dirty="0" smtClean="0"/>
              <a:t>HTTP</a:t>
            </a:r>
            <a:r>
              <a:rPr lang="fa-IR" b="1" dirty="0" smtClean="0"/>
              <a:t>؟</a:t>
            </a:r>
          </a:p>
          <a:p>
            <a:pPr lvl="1"/>
            <a:r>
              <a:rPr lang="fa-IR" dirty="0" smtClean="0"/>
              <a:t>يک راه بسيار رايج براى دستيابى به اطلاعات</a:t>
            </a:r>
          </a:p>
          <a:p>
            <a:r>
              <a:rPr lang="fa-IR" b="1" dirty="0" smtClean="0"/>
              <a:t>بخش های سرویس </a:t>
            </a:r>
            <a:r>
              <a:rPr lang="en-US" b="1" dirty="0" smtClean="0"/>
              <a:t>HTTP</a:t>
            </a:r>
            <a:r>
              <a:rPr lang="fa-IR" b="1" dirty="0" smtClean="0"/>
              <a:t>؟</a:t>
            </a:r>
          </a:p>
          <a:p>
            <a:pPr lvl="1"/>
            <a:r>
              <a:rPr lang="en-US" dirty="0" smtClean="0"/>
              <a:t>HTTP Client</a:t>
            </a:r>
            <a:r>
              <a:rPr lang="fa-IR" dirty="0" smtClean="0"/>
              <a:t>: مشهور به </a:t>
            </a:r>
            <a:r>
              <a:rPr lang="en-US" dirty="0" smtClean="0"/>
              <a:t>Web Browser ،Web Client </a:t>
            </a:r>
            <a:r>
              <a:rPr lang="fa-IR" dirty="0" smtClean="0"/>
              <a:t> یا به اختصار </a:t>
            </a:r>
            <a:r>
              <a:rPr lang="en-US" dirty="0" smtClean="0"/>
              <a:t>Browser </a:t>
            </a:r>
            <a:endParaRPr lang="fa-IR" dirty="0" smtClean="0"/>
          </a:p>
          <a:p>
            <a:pPr lvl="1"/>
            <a:r>
              <a:rPr lang="en-US" dirty="0" smtClean="0"/>
              <a:t>HTTP Server</a:t>
            </a:r>
            <a:r>
              <a:rPr lang="fa-IR" dirty="0" smtClean="0"/>
              <a:t> : مشهور به </a:t>
            </a:r>
            <a:r>
              <a:rPr lang="en-US" dirty="0" smtClean="0"/>
              <a:t>Web Server </a:t>
            </a:r>
            <a:endParaRPr lang="fa-IR" dirty="0" smtClean="0"/>
          </a:p>
          <a:p>
            <a:r>
              <a:rPr lang="fa-IR" b="1" dirty="0" smtClean="0"/>
              <a:t>نحوه عملکرد؟</a:t>
            </a:r>
          </a:p>
          <a:p>
            <a:pPr lvl="1"/>
            <a:r>
              <a:rPr lang="fa-IR" dirty="0" smtClean="0"/>
              <a:t>اجرای نرم افزار </a:t>
            </a:r>
            <a:r>
              <a:rPr lang="en-US" dirty="0" smtClean="0"/>
              <a:t>HTTP Client</a:t>
            </a:r>
            <a:r>
              <a:rPr lang="fa-IR" dirty="0" smtClean="0"/>
              <a:t> توسط کاربران</a:t>
            </a:r>
          </a:p>
          <a:p>
            <a:pPr lvl="1"/>
            <a:r>
              <a:rPr lang="fa-IR" dirty="0" smtClean="0"/>
              <a:t>ارسال درخواست دسترسى به اطلاعات يا اجراى برنامه به سرويس دهنده </a:t>
            </a:r>
            <a:r>
              <a:rPr lang="en-US" sz="1800" dirty="0" smtClean="0"/>
              <a:t>HTTP Request</a:t>
            </a:r>
            <a:endParaRPr lang="fa-IR" dirty="0" smtClean="0"/>
          </a:p>
          <a:p>
            <a:pPr lvl="1"/>
            <a:r>
              <a:rPr lang="fa-IR" dirty="0" smtClean="0"/>
              <a:t>بررسى درخواست توسط سرويس دهنده (آماده کردن پاسخ و ارسال آن ها در قالب خاصى معروف به </a:t>
            </a:r>
            <a:r>
              <a:rPr lang="en-US" dirty="0" smtClean="0"/>
              <a:t>Web Page</a:t>
            </a:r>
            <a:r>
              <a:rPr lang="fa-IR" dirty="0" smtClean="0"/>
              <a:t> به سمت سرويس گيرنده )</a:t>
            </a:r>
          </a:p>
          <a:p>
            <a:pPr lvl="1"/>
            <a:r>
              <a:rPr lang="fa-IR" dirty="0" smtClean="0"/>
              <a:t>دریافت اين صفحات توسط سرويس گيرنده و  نشان آن با قالب مناسب به کاربر</a:t>
            </a:r>
          </a:p>
          <a:p>
            <a:r>
              <a:rPr lang="fa-IR" dirty="0" smtClean="0"/>
              <a:t>نمونه نرم افزارها؟</a:t>
            </a:r>
          </a:p>
          <a:p>
            <a:pPr lvl="1"/>
            <a:r>
              <a:rPr lang="en-US" dirty="0" smtClean="0"/>
              <a:t>HTTP Client</a:t>
            </a:r>
            <a:r>
              <a:rPr lang="fa-IR" dirty="0" smtClean="0"/>
              <a:t> </a:t>
            </a:r>
            <a:r>
              <a:rPr lang="fa-IR" dirty="0" smtClean="0">
                <a:sym typeface="Wingdings" pitchFamily="2" charset="2"/>
              </a:rPr>
              <a:t></a:t>
            </a:r>
            <a:r>
              <a:rPr lang="fa-IR" dirty="0" smtClean="0"/>
              <a:t> </a:t>
            </a:r>
            <a:r>
              <a:rPr lang="en-US" dirty="0" smtClean="0"/>
              <a:t>Fire Fox ،Netscape ،IE</a:t>
            </a:r>
            <a:endParaRPr lang="fa-IR" dirty="0" smtClean="0"/>
          </a:p>
          <a:p>
            <a:r>
              <a:rPr lang="fa-IR" dirty="0" smtClean="0"/>
              <a:t>یادآوری: زبان مورد استفاده در صفحات وب، اکثراً</a:t>
            </a:r>
            <a:r>
              <a:rPr lang="en-US" dirty="0" smtClean="0"/>
              <a:t>XML </a:t>
            </a:r>
            <a:r>
              <a:rPr lang="fa-IR" dirty="0" smtClean="0"/>
              <a:t>يا </a:t>
            </a:r>
            <a:r>
              <a:rPr lang="en-US" dirty="0" smtClean="0"/>
              <a:t>HTML</a:t>
            </a:r>
            <a:r>
              <a:rPr lang="fa-IR" dirty="0" smtClean="0"/>
              <a:t>است.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</a:t>
            </a:r>
            <a:r>
              <a:rPr lang="en-US" sz="3200" b="1" dirty="0" smtClean="0"/>
              <a:t>POP3 </a:t>
            </a:r>
            <a:r>
              <a:rPr lang="fa-IR" b="1" dirty="0" smtClean="0"/>
              <a:t> و </a:t>
            </a:r>
            <a:r>
              <a:rPr lang="en-US" b="1" dirty="0" smtClean="0"/>
              <a:t>SMTP</a:t>
            </a:r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 Post Office Protocol </a:t>
            </a:r>
            <a:br>
              <a:rPr lang="en-US" dirty="0" smtClean="0"/>
            </a:br>
            <a:r>
              <a:rPr lang="en-US" dirty="0" smtClean="0"/>
              <a:t>Simple Mail Transfer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257799"/>
          </a:xfrm>
        </p:spPr>
        <p:txBody>
          <a:bodyPr>
            <a:normAutofit/>
          </a:bodyPr>
          <a:lstStyle/>
          <a:p>
            <a:r>
              <a:rPr lang="fa-IR" sz="3200" b="1" dirty="0" smtClean="0"/>
              <a:t>کاربرد سرویس های </a:t>
            </a:r>
            <a:r>
              <a:rPr lang="en-US" sz="2800" b="1" dirty="0" smtClean="0"/>
              <a:t>POP3</a:t>
            </a:r>
            <a:r>
              <a:rPr lang="fa-IR" sz="2800" b="1" dirty="0" smtClean="0"/>
              <a:t> </a:t>
            </a:r>
            <a:r>
              <a:rPr lang="fa-IR" sz="3200" b="1" dirty="0" smtClean="0"/>
              <a:t>و </a:t>
            </a:r>
            <a:r>
              <a:rPr lang="en-US" sz="2800" b="1" dirty="0" smtClean="0"/>
              <a:t>SMTP</a:t>
            </a:r>
            <a:r>
              <a:rPr lang="fa-IR" sz="3200" b="1" dirty="0" smtClean="0"/>
              <a:t>؟</a:t>
            </a:r>
          </a:p>
          <a:p>
            <a:pPr lvl="1"/>
            <a:r>
              <a:rPr lang="fa-IR" sz="2800" dirty="0" smtClean="0"/>
              <a:t>استفاده هر دو سرويس  براى </a:t>
            </a:r>
            <a:r>
              <a:rPr lang="en-US" sz="2400" dirty="0" smtClean="0"/>
              <a:t>Email</a:t>
            </a:r>
            <a:endParaRPr lang="en-US" sz="2800" dirty="0" smtClean="0"/>
          </a:p>
          <a:p>
            <a:pPr lvl="1"/>
            <a:r>
              <a:rPr lang="fa-IR" sz="2800" dirty="0" smtClean="0"/>
              <a:t>نکته: از پروتکل </a:t>
            </a:r>
            <a:r>
              <a:rPr lang="en-US" sz="2400" dirty="0" smtClean="0"/>
              <a:t>HTTP</a:t>
            </a:r>
            <a:r>
              <a:rPr lang="fa-IR" sz="2400" dirty="0" smtClean="0"/>
              <a:t> </a:t>
            </a:r>
            <a:r>
              <a:rPr lang="fa-IR" sz="2800" dirty="0" smtClean="0"/>
              <a:t>نیز برای انتقال </a:t>
            </a:r>
            <a:r>
              <a:rPr lang="en-US" sz="2400" dirty="0" smtClean="0"/>
              <a:t>Email</a:t>
            </a:r>
            <a:r>
              <a:rPr lang="fa-IR" sz="2400" dirty="0" smtClean="0"/>
              <a:t> </a:t>
            </a:r>
            <a:r>
              <a:rPr lang="fa-IR" sz="2800" dirty="0" smtClean="0"/>
              <a:t>استفاده می شود.</a:t>
            </a:r>
          </a:p>
          <a:p>
            <a:pPr lvl="1"/>
            <a:endParaRPr lang="fa-IR" sz="2000" dirty="0" smtClean="0"/>
          </a:p>
          <a:p>
            <a:r>
              <a:rPr lang="fa-IR" sz="3200" b="1" dirty="0" smtClean="0"/>
              <a:t>بخش های سرویس ها؟</a:t>
            </a:r>
          </a:p>
          <a:p>
            <a:pPr lvl="1"/>
            <a:r>
              <a:rPr lang="en-US" sz="2400" dirty="0" smtClean="0"/>
              <a:t>Mail Client</a:t>
            </a:r>
            <a:endParaRPr lang="fa-IR" sz="2400" dirty="0" smtClean="0"/>
          </a:p>
          <a:p>
            <a:pPr lvl="1"/>
            <a:r>
              <a:rPr lang="en-US" sz="2400" dirty="0" smtClean="0"/>
              <a:t>Mail Server</a:t>
            </a:r>
            <a:endParaRPr lang="fa-IR" sz="2400" dirty="0" smtClean="0"/>
          </a:p>
          <a:p>
            <a:pPr lvl="1"/>
            <a:endParaRPr lang="fa-IR" sz="2000" dirty="0" smtClean="0"/>
          </a:p>
          <a:p>
            <a:r>
              <a:rPr lang="fa-IR" sz="3200" b="1" dirty="0" smtClean="0"/>
              <a:t>انواع نرم افزار ها؟</a:t>
            </a:r>
          </a:p>
          <a:p>
            <a:pPr lvl="1"/>
            <a:r>
              <a:rPr lang="en-US" sz="2000" dirty="0" smtClean="0"/>
              <a:t>s</a:t>
            </a:r>
            <a:endParaRPr lang="fa-I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Autofit/>
          </a:bodyPr>
          <a:lstStyle/>
          <a:p>
            <a:pPr rtl="1"/>
            <a:r>
              <a:rPr lang="fa-IR" sz="2400" dirty="0" smtClean="0"/>
              <a:t>سرویس</a:t>
            </a:r>
            <a:r>
              <a:rPr lang="en-US" sz="2400" b="1" dirty="0" smtClean="0"/>
              <a:t> POP3 </a:t>
            </a:r>
            <a:r>
              <a:rPr lang="fa-IR" sz="2400" b="1" dirty="0" smtClean="0"/>
              <a:t> و </a:t>
            </a:r>
            <a:r>
              <a:rPr lang="en-US" sz="2400" b="1" dirty="0" smtClean="0"/>
              <a:t>SMTP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7149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fa-IR" sz="3200" b="1" dirty="0" smtClean="0"/>
              <a:t>نحوه عملکرد؟</a:t>
            </a:r>
            <a:endParaRPr lang="en-US" sz="3200" b="1" dirty="0" smtClean="0"/>
          </a:p>
          <a:p>
            <a:pPr lvl="1">
              <a:lnSpc>
                <a:spcPct val="120000"/>
              </a:lnSpc>
            </a:pPr>
            <a:r>
              <a:rPr lang="fa-IR" sz="2900" dirty="0" smtClean="0"/>
              <a:t>کاربر براى تهيه، ارسال، دريافت و خواندن نامه از نرم افزارهای </a:t>
            </a:r>
            <a:r>
              <a:rPr lang="en-US" sz="2800" dirty="0" smtClean="0"/>
              <a:t>Mail Client</a:t>
            </a:r>
            <a:r>
              <a:rPr lang="fa-IR" sz="2800" dirty="0" smtClean="0"/>
              <a:t> </a:t>
            </a:r>
            <a:r>
              <a:rPr lang="fa-IR" sz="2900" dirty="0" smtClean="0"/>
              <a:t>استفاده می کند.</a:t>
            </a:r>
          </a:p>
          <a:p>
            <a:pPr lvl="1">
              <a:lnSpc>
                <a:spcPct val="120000"/>
              </a:lnSpc>
            </a:pPr>
            <a:r>
              <a:rPr lang="fa-IR" sz="2900" dirty="0" smtClean="0"/>
              <a:t>به محض فشردن کليد</a:t>
            </a:r>
            <a:r>
              <a:rPr lang="en-US" sz="2800" dirty="0" smtClean="0"/>
              <a:t>Send</a:t>
            </a:r>
            <a:r>
              <a:rPr lang="fa-IR" sz="2900" dirty="0" smtClean="0"/>
              <a:t>، ارسال تمامى محتواى نامه به همراه ضمائم پيوست، به سمت </a:t>
            </a:r>
            <a:r>
              <a:rPr lang="en-US" sz="2800" dirty="0" smtClean="0"/>
              <a:t>Mail Server </a:t>
            </a:r>
            <a:r>
              <a:rPr lang="fa-IR" sz="2800" dirty="0" smtClean="0"/>
              <a:t> </a:t>
            </a:r>
            <a:r>
              <a:rPr lang="fa-IR" sz="2900" dirty="0" smtClean="0"/>
              <a:t>(با پروتکل </a:t>
            </a:r>
            <a:r>
              <a:rPr lang="en-US" sz="2800" dirty="0" smtClean="0"/>
              <a:t>SMTP</a:t>
            </a:r>
            <a:r>
              <a:rPr lang="fa-IR" sz="2900" dirty="0" smtClean="0"/>
              <a:t>)</a:t>
            </a:r>
          </a:p>
          <a:p>
            <a:pPr lvl="1">
              <a:lnSpc>
                <a:spcPct val="120000"/>
              </a:lnSpc>
            </a:pPr>
            <a:r>
              <a:rPr lang="fa-IR" sz="2900" dirty="0" smtClean="0"/>
              <a:t>بررسى آدرس گيرنده توسط </a:t>
            </a:r>
            <a:r>
              <a:rPr lang="en-US" sz="2800" dirty="0" smtClean="0"/>
              <a:t>Mail Server </a:t>
            </a:r>
            <a:r>
              <a:rPr lang="fa-IR" sz="2800" dirty="0" smtClean="0"/>
              <a:t> </a:t>
            </a:r>
            <a:r>
              <a:rPr lang="fa-IR" sz="2900" dirty="0" smtClean="0"/>
              <a:t>و دو نوع عکس العمل:</a:t>
            </a:r>
          </a:p>
          <a:p>
            <a:pPr lvl="2">
              <a:lnSpc>
                <a:spcPct val="120000"/>
              </a:lnSpc>
            </a:pPr>
            <a:r>
              <a:rPr lang="fa-IR" sz="2600" dirty="0" smtClean="0"/>
              <a:t>اگر گيرنده خارج از حوزهٔ پستى خودش باشد: ارسال نامه به </a:t>
            </a:r>
            <a:r>
              <a:rPr lang="en-US" sz="2400" dirty="0" smtClean="0"/>
              <a:t>Mail Server </a:t>
            </a:r>
            <a:r>
              <a:rPr lang="fa-IR" sz="2600" dirty="0" smtClean="0"/>
              <a:t>حوزه گيرنده (با </a:t>
            </a:r>
            <a:r>
              <a:rPr lang="en-US" sz="2400" dirty="0" smtClean="0"/>
              <a:t>SMTP</a:t>
            </a:r>
            <a:r>
              <a:rPr lang="fa-IR" sz="2600" dirty="0" smtClean="0"/>
              <a:t>)</a:t>
            </a:r>
          </a:p>
          <a:p>
            <a:pPr lvl="2">
              <a:lnSpc>
                <a:spcPct val="120000"/>
              </a:lnSpc>
            </a:pPr>
            <a:r>
              <a:rPr lang="fa-IR" sz="2600" dirty="0" smtClean="0"/>
              <a:t>اگر گيرنده درحوزهٔ پستى خودش باشد: ذخیره نامه را در پوشه مناسب (صندوق پستى شخص گيرنده ) و پایان فرايند ارسال نامه</a:t>
            </a:r>
          </a:p>
          <a:p>
            <a:pPr lvl="1">
              <a:lnSpc>
                <a:spcPct val="120000"/>
              </a:lnSpc>
            </a:pPr>
            <a:r>
              <a:rPr lang="fa-IR" sz="2900" dirty="0" smtClean="0"/>
              <a:t>شخص گيرنده وظيفه دارد به </a:t>
            </a:r>
            <a:r>
              <a:rPr lang="en-US" sz="2800" dirty="0" smtClean="0"/>
              <a:t>Mail Server</a:t>
            </a:r>
            <a:r>
              <a:rPr lang="fa-IR" sz="2800" dirty="0" smtClean="0"/>
              <a:t> </a:t>
            </a:r>
            <a:r>
              <a:rPr lang="fa-IR" sz="2900" dirty="0" smtClean="0"/>
              <a:t>حوزه خود متصل شده و نامه هايش را از سرويس دهنده دريافت کند(با پروتکل </a:t>
            </a:r>
            <a:r>
              <a:rPr lang="en-US" sz="2800" dirty="0" smtClean="0"/>
              <a:t>POP3</a:t>
            </a:r>
            <a:r>
              <a:rPr lang="fa-IR" sz="2900" dirty="0" smtClean="0"/>
              <a:t>) و در صندوق پستى محلى واقع در رايانه خودش منتقل کند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73162"/>
          </a:xfrm>
        </p:spPr>
        <p:txBody>
          <a:bodyPr>
            <a:noAutofit/>
          </a:bodyPr>
          <a:lstStyle/>
          <a:p>
            <a:pPr algn="just" rtl="1"/>
            <a:r>
              <a:rPr lang="fa-IR" sz="2800" dirty="0" smtClean="0"/>
              <a:t>برای ارسال پست (</a:t>
            </a:r>
            <a:r>
              <a:rPr lang="en-US" sz="2800" dirty="0" smtClean="0"/>
              <a:t>Email</a:t>
            </a:r>
            <a:r>
              <a:rPr lang="fa-IR" sz="2800" dirty="0" smtClean="0"/>
              <a:t>) در اینترنت از کدام پروتکل استفاده می شود؟</a:t>
            </a:r>
            <a:r>
              <a:rPr lang="fa-IR" sz="2400" dirty="0" smtClean="0"/>
              <a:t>(دولتی 92)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ICMP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SMTP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NNTP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TCP/IP</a:t>
            </a:r>
            <a:endParaRPr lang="fa-IR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2</a:t>
            </a:r>
          </a:p>
          <a:p>
            <a:pPr algn="ctr" rtl="1"/>
            <a:r>
              <a:rPr lang="fa-IR" sz="3200" dirty="0" smtClean="0">
                <a:cs typeface="B Zar" pitchFamily="2" charset="-78"/>
              </a:rPr>
              <a:t>از پروتکل </a:t>
            </a:r>
            <a:r>
              <a:rPr lang="en-US" sz="3200" dirty="0" smtClean="0">
                <a:cs typeface="B Zar" pitchFamily="2" charset="-78"/>
              </a:rPr>
              <a:t>SMTP</a:t>
            </a:r>
            <a:r>
              <a:rPr lang="fa-IR" sz="3200" dirty="0" smtClean="0">
                <a:cs typeface="B Zar" pitchFamily="2" charset="-78"/>
              </a:rPr>
              <a:t> جهت </a:t>
            </a:r>
            <a:r>
              <a:rPr lang="fa-IR" sz="3200" dirty="0" smtClean="0">
                <a:solidFill>
                  <a:srgbClr val="FF0000"/>
                </a:solidFill>
                <a:cs typeface="B Zar" pitchFamily="2" charset="-78"/>
              </a:rPr>
              <a:t>ارسال</a:t>
            </a:r>
            <a:r>
              <a:rPr lang="fa-IR" sz="3200" dirty="0" smtClean="0">
                <a:cs typeface="B Zar" pitchFamily="2" charset="-78"/>
              </a:rPr>
              <a:t> ایمیل استفاده می شود </a:t>
            </a:r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73162"/>
          </a:xfrm>
        </p:spPr>
        <p:txBody>
          <a:bodyPr>
            <a:noAutofit/>
          </a:bodyPr>
          <a:lstStyle/>
          <a:p>
            <a:pPr algn="just" rtl="1"/>
            <a:r>
              <a:rPr lang="fa-IR" sz="2800" dirty="0" smtClean="0"/>
              <a:t>برای دریافت پست (</a:t>
            </a:r>
            <a:r>
              <a:rPr lang="en-US" sz="2800" dirty="0" smtClean="0"/>
              <a:t>Email</a:t>
            </a:r>
            <a:r>
              <a:rPr lang="fa-IR" sz="2800" dirty="0" smtClean="0"/>
              <a:t>) از کدام پروتکل استفاده می شود؟</a:t>
            </a:r>
            <a:r>
              <a:rPr lang="fa-IR" sz="2400" dirty="0" smtClean="0"/>
              <a:t>(دولتی 88)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25146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POP3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SMTP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HTTP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2800" dirty="0" smtClean="0"/>
              <a:t>SNMP</a:t>
            </a:r>
            <a:endParaRPr lang="fa-IR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1</a:t>
            </a:r>
          </a:p>
          <a:p>
            <a:pPr algn="ctr" rtl="1"/>
            <a:r>
              <a:rPr lang="fa-IR" sz="3200" dirty="0" smtClean="0">
                <a:cs typeface="B Zar" pitchFamily="2" charset="-78"/>
              </a:rPr>
              <a:t>از پروتکل </a:t>
            </a:r>
            <a:r>
              <a:rPr lang="en-US" sz="3200" dirty="0" smtClean="0">
                <a:cs typeface="B Zar" pitchFamily="2" charset="-78"/>
              </a:rPr>
              <a:t>POP3</a:t>
            </a:r>
            <a:r>
              <a:rPr lang="fa-IR" sz="3200" dirty="0" smtClean="0">
                <a:cs typeface="B Zar" pitchFamily="2" charset="-78"/>
              </a:rPr>
              <a:t> جهت </a:t>
            </a:r>
            <a:r>
              <a:rPr lang="fa-IR" sz="3200" dirty="0" smtClean="0">
                <a:solidFill>
                  <a:srgbClr val="FF0000"/>
                </a:solidFill>
                <a:cs typeface="B Zar" pitchFamily="2" charset="-78"/>
              </a:rPr>
              <a:t>دریافت</a:t>
            </a:r>
            <a:r>
              <a:rPr lang="fa-IR" sz="3200" dirty="0" smtClean="0">
                <a:cs typeface="B Zar" pitchFamily="2" charset="-78"/>
              </a:rPr>
              <a:t> ایمیل استفاده می شود </a:t>
            </a:r>
            <a:endParaRPr lang="en-US" sz="32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Telnet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Tele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a-IR" sz="2800" b="1" dirty="0" smtClean="0"/>
              <a:t>تعریف ترمينال </a:t>
            </a:r>
          </a:p>
          <a:p>
            <a:pPr>
              <a:lnSpc>
                <a:spcPct val="120000"/>
              </a:lnSpc>
            </a:pPr>
            <a:r>
              <a:rPr lang="fa-IR" sz="2800" dirty="0" smtClean="0"/>
              <a:t>عبارت است از وسيله اى که براى ارسال و دريافت اطلاعات استفاده مى شود </a:t>
            </a:r>
          </a:p>
          <a:p>
            <a:pPr>
              <a:lnSpc>
                <a:spcPct val="120000"/>
              </a:lnSpc>
            </a:pPr>
            <a:r>
              <a:rPr lang="fa-IR" sz="2800" dirty="0" smtClean="0"/>
              <a:t>اما هيچ گونه پردازشى روى اطلاعات در آن </a:t>
            </a:r>
            <a:r>
              <a:rPr lang="fa-IR" sz="2800" dirty="0" smtClean="0">
                <a:solidFill>
                  <a:srgbClr val="FF0000"/>
                </a:solidFill>
              </a:rPr>
              <a:t>صورت نمى گيرد </a:t>
            </a:r>
          </a:p>
          <a:p>
            <a:pPr>
              <a:lnSpc>
                <a:spcPct val="120000"/>
              </a:lnSpc>
            </a:pPr>
            <a:r>
              <a:rPr lang="fa-IR" sz="2800" dirty="0" smtClean="0"/>
              <a:t>و اصولاً پردازش اطلاعات در سيستم مرکزى</a:t>
            </a:r>
            <a:r>
              <a:rPr lang="en-US" sz="2800" dirty="0" smtClean="0"/>
              <a:t>Central System)</a:t>
            </a:r>
            <a:r>
              <a:rPr lang="fa-IR" sz="2800" dirty="0" smtClean="0"/>
              <a:t> انجام مى شود</a:t>
            </a:r>
          </a:p>
          <a:p>
            <a:pPr>
              <a:lnSpc>
                <a:spcPct val="120000"/>
              </a:lnSpc>
            </a:pPr>
            <a:r>
              <a:rPr lang="fa-IR" sz="2800" dirty="0" smtClean="0"/>
              <a:t>مثل</a:t>
            </a:r>
            <a:r>
              <a:rPr lang="en-US" sz="2800" dirty="0" smtClean="0"/>
              <a:t>Keyboard </a:t>
            </a:r>
            <a:r>
              <a:rPr lang="fa-IR" sz="2800" dirty="0" smtClean="0"/>
              <a:t>و </a:t>
            </a:r>
            <a:r>
              <a:rPr lang="en-US" sz="2800" dirty="0" smtClean="0"/>
              <a:t>Monitor</a:t>
            </a:r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Telnet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Tele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fa-IR" b="1" dirty="0" smtClean="0"/>
              <a:t>مثال</a:t>
            </a:r>
          </a:p>
          <a:p>
            <a:pPr lvl="1">
              <a:lnSpc>
                <a:spcPct val="120000"/>
              </a:lnSpc>
            </a:pPr>
            <a:r>
              <a:rPr lang="fa-IR" sz="2500" dirty="0" smtClean="0"/>
              <a:t>در برخى از بانک ها، جلوى هر کارمند باجه، (فقط يک صفحه نمايش، صفحه کليد و يک چاپگر کوچک)و خبرى از کيس نيست!</a:t>
            </a:r>
          </a:p>
          <a:p>
            <a:pPr lvl="1">
              <a:lnSpc>
                <a:spcPct val="120000"/>
              </a:lnSpc>
            </a:pPr>
            <a:r>
              <a:rPr lang="fa-IR" sz="2500" dirty="0" smtClean="0"/>
              <a:t>تجهيزات جلوى کارمند فقط به عنوان ترمينال استفاده مى شوند. </a:t>
            </a:r>
          </a:p>
          <a:p>
            <a:pPr>
              <a:lnSpc>
                <a:spcPct val="120000"/>
              </a:lnSpc>
            </a:pPr>
            <a:r>
              <a:rPr lang="fa-IR" b="1" dirty="0" smtClean="0"/>
              <a:t>سوال: سيستم مرکزى کجاست؟ پردازش ها کجا صورت می گیرد؟</a:t>
            </a:r>
          </a:p>
          <a:p>
            <a:pPr lvl="1">
              <a:lnSpc>
                <a:spcPct val="120000"/>
              </a:lnSpc>
            </a:pPr>
            <a:r>
              <a:rPr lang="fa-IR" sz="2500" dirty="0" smtClean="0"/>
              <a:t>در بانک يک رايانه شخصى قرار دارد که به عنوان سرويس دهنده عمل کرده و نقش سيستم مرکزى را دارد و محل اجراى نرم افزارهاى بانکى و پردازش اطلاعات است.</a:t>
            </a:r>
          </a:p>
          <a:p>
            <a:pPr lvl="1">
              <a:lnSpc>
                <a:spcPct val="120000"/>
              </a:lnSpc>
            </a:pPr>
            <a:r>
              <a:rPr lang="fa-IR" sz="2500" dirty="0" smtClean="0"/>
              <a:t>و ترمينال ها از طريق سخت افزار و کنترلر مناسب به آن متصل مى شوند.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fa-IR" dirty="0" smtClean="0"/>
              <a:t>نقش پروتکل در شبکه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sz="3600" b="1" dirty="0" smtClean="0"/>
              <a:t>تعريف پروتکل؟</a:t>
            </a:r>
          </a:p>
          <a:p>
            <a:pPr lvl="1"/>
            <a:r>
              <a:rPr lang="fa-IR" sz="3200" dirty="0" smtClean="0"/>
              <a:t>مجموعه قوانينی نرم افزاری است که رعايت آنها باعث </a:t>
            </a:r>
          </a:p>
          <a:p>
            <a:pPr lvl="2"/>
            <a:r>
              <a:rPr lang="fa-IR" sz="2900" dirty="0" smtClean="0"/>
              <a:t>بهره برداری از امکانات</a:t>
            </a:r>
            <a:r>
              <a:rPr lang="en-US" sz="2900" dirty="0" smtClean="0"/>
              <a:t> </a:t>
            </a:r>
            <a:r>
              <a:rPr lang="fa-IR" sz="2900" dirty="0" smtClean="0"/>
              <a:t>سخت افزاری </a:t>
            </a:r>
          </a:p>
          <a:p>
            <a:pPr lvl="2"/>
            <a:r>
              <a:rPr lang="fa-IR" sz="2900" dirty="0" smtClean="0"/>
              <a:t>و برقراری سرويس در شبکه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Telnet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Tele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fa-IR" dirty="0" smtClean="0"/>
              <a:t>منظور از سيستم مرکزى چیست؟</a:t>
            </a:r>
          </a:p>
          <a:p>
            <a:pPr lvl="1"/>
            <a:r>
              <a:rPr lang="fa-IR" sz="2500" dirty="0" smtClean="0"/>
              <a:t>مجموع هاى داراى توانايى براى پردازش اطلاعات و اجراى دستورالعمل ها يعنى مجموعه اى شامل </a:t>
            </a:r>
            <a:r>
              <a:rPr lang="en-US" sz="2500" dirty="0" smtClean="0"/>
              <a:t>HDD، RAM، CPU</a:t>
            </a:r>
            <a:r>
              <a:rPr lang="fa-IR" sz="2500" dirty="0" smtClean="0"/>
              <a:t> و ...</a:t>
            </a:r>
          </a:p>
          <a:p>
            <a:pPr lvl="1"/>
            <a:endParaRPr lang="fa-IR" sz="2500" dirty="0" smtClean="0"/>
          </a:p>
          <a:p>
            <a:r>
              <a:rPr lang="fa-IR" sz="2600" dirty="0" smtClean="0"/>
              <a:t>راه هاى اتصال ترمينال ها به سيستم مرکزى:</a:t>
            </a:r>
          </a:p>
          <a:p>
            <a:pPr lvl="1"/>
            <a:r>
              <a:rPr lang="en-US" sz="2200" dirty="0" smtClean="0"/>
              <a:t>Serial Port</a:t>
            </a:r>
          </a:p>
          <a:p>
            <a:pPr lvl="1"/>
            <a:r>
              <a:rPr lang="en-US" sz="2200" dirty="0" smtClean="0"/>
              <a:t>USB</a:t>
            </a:r>
          </a:p>
          <a:p>
            <a:pPr lvl="1"/>
            <a:r>
              <a:rPr lang="en-US" sz="2200" dirty="0" smtClean="0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Telnet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Tele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5181600"/>
          </a:xfrm>
        </p:spPr>
        <p:txBody>
          <a:bodyPr>
            <a:noAutofit/>
          </a:bodyPr>
          <a:lstStyle/>
          <a:p>
            <a:r>
              <a:rPr lang="fa-IR" sz="2600" b="1" dirty="0" smtClean="0"/>
              <a:t>کاربرد </a:t>
            </a:r>
            <a:r>
              <a:rPr lang="en-US" sz="2600" b="1" dirty="0" smtClean="0"/>
              <a:t>Terminal Emulator</a:t>
            </a:r>
            <a:r>
              <a:rPr lang="fa-IR" sz="2600" b="1" dirty="0" smtClean="0"/>
              <a:t>؟</a:t>
            </a:r>
            <a:endParaRPr lang="fa-IR" sz="2600" dirty="0" smtClean="0"/>
          </a:p>
          <a:p>
            <a:pPr lvl="1"/>
            <a:r>
              <a:rPr lang="fa-IR" sz="2300" dirty="0" smtClean="0"/>
              <a:t>ممکن است در یک شبکه به جاى ترمينال از يک رايانه شخصى استفاده شود. </a:t>
            </a:r>
          </a:p>
          <a:p>
            <a:r>
              <a:rPr lang="fa-IR" sz="2600" dirty="0" smtClean="0"/>
              <a:t>مزيت استفاده از رايانه شخصى به جاى ترمينال؟ </a:t>
            </a:r>
          </a:p>
          <a:p>
            <a:pPr lvl="1"/>
            <a:r>
              <a:rPr lang="fa-IR" sz="2300" dirty="0" smtClean="0"/>
              <a:t>رايانه داراى توانايى پردازش اطلاعات است بنابراين مى توان علاوه بر کاربرد آن به عنوان يک ترمينال، نرم افزارهاى متنوع ديگرى را نيز مستقيماً روى آن اجرا کرد.</a:t>
            </a:r>
          </a:p>
          <a:p>
            <a:r>
              <a:rPr lang="fa-IR" sz="2600" dirty="0" smtClean="0"/>
              <a:t>چگونه مى توان رايانه شخصى را تبديل به يک ترمينال براى اتصال به سيستم مرکزى کرد؟ </a:t>
            </a:r>
          </a:p>
          <a:p>
            <a:pPr lvl="1"/>
            <a:r>
              <a:rPr lang="fa-IR" sz="2300" dirty="0" smtClean="0"/>
              <a:t>کافى است نرم افزار </a:t>
            </a:r>
            <a:r>
              <a:rPr lang="en-US" sz="2300" dirty="0" smtClean="0"/>
              <a:t>Terminal Emulator </a:t>
            </a:r>
            <a:r>
              <a:rPr lang="fa-IR" sz="2300" dirty="0" smtClean="0"/>
              <a:t>« مقلد ترمينال » يا « شبيه ساز ترمينال » روی رایانه نصب نمود.</a:t>
            </a:r>
          </a:p>
          <a:p>
            <a:pPr lvl="1"/>
            <a:r>
              <a:rPr lang="fa-IR" sz="2300" dirty="0" smtClean="0"/>
              <a:t>نکته: ترمينال ها داراى دو دسته کلی </a:t>
            </a:r>
            <a:r>
              <a:rPr lang="en-US" sz="2300" dirty="0" smtClean="0"/>
              <a:t>Graphic </a:t>
            </a:r>
            <a:r>
              <a:rPr lang="fa-IR" sz="2300" dirty="0" smtClean="0"/>
              <a:t>و </a:t>
            </a:r>
            <a:r>
              <a:rPr lang="en-US" sz="2300" dirty="0" smtClean="0"/>
              <a:t>Text</a:t>
            </a:r>
            <a:r>
              <a:rPr lang="fa-IR" sz="2300" dirty="0" smtClean="0"/>
              <a:t>هستند.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Telnet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Tele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382000" cy="5638801"/>
          </a:xfrm>
        </p:spPr>
        <p:txBody>
          <a:bodyPr>
            <a:normAutofit/>
          </a:bodyPr>
          <a:lstStyle/>
          <a:p>
            <a:r>
              <a:rPr lang="fa-IR" b="1" dirty="0" smtClean="0"/>
              <a:t>کاربرد سرویس </a:t>
            </a:r>
            <a:r>
              <a:rPr lang="en-US" b="1" dirty="0" smtClean="0"/>
              <a:t>Telnet</a:t>
            </a:r>
            <a:r>
              <a:rPr lang="fa-IR" b="1" dirty="0" smtClean="0"/>
              <a:t>؟</a:t>
            </a:r>
          </a:p>
          <a:p>
            <a:pPr lvl="1"/>
            <a:r>
              <a:rPr lang="fa-IR" dirty="0" smtClean="0"/>
              <a:t>اگر راه ارتباطى يک رايانه شخصى با </a:t>
            </a:r>
            <a:r>
              <a:rPr lang="en-US" sz="1900" dirty="0" smtClean="0"/>
              <a:t>Central System</a:t>
            </a:r>
            <a:r>
              <a:rPr lang="fa-IR" dirty="0" smtClean="0"/>
              <a:t>از طريق شبکه باشد </a:t>
            </a:r>
          </a:p>
          <a:p>
            <a:pPr lvl="1"/>
            <a:r>
              <a:rPr lang="fa-IR" dirty="0" smtClean="0"/>
              <a:t>و پروتکل مورداستفاده نيز</a:t>
            </a:r>
            <a:r>
              <a:rPr lang="en-US" sz="1900" dirty="0" smtClean="0"/>
              <a:t>TCP/IP</a:t>
            </a:r>
            <a:endParaRPr lang="fa-IR" dirty="0" smtClean="0"/>
          </a:p>
          <a:p>
            <a:pPr lvl="1"/>
            <a:r>
              <a:rPr lang="en-US" dirty="0" smtClean="0"/>
              <a:t>Telnet </a:t>
            </a:r>
            <a:r>
              <a:rPr lang="fa-IR" dirty="0" smtClean="0"/>
              <a:t>: يک سرويس </a:t>
            </a:r>
            <a:r>
              <a:rPr lang="en-US" dirty="0" smtClean="0"/>
              <a:t>Terminal Emulator </a:t>
            </a:r>
            <a:r>
              <a:rPr lang="fa-IR" dirty="0" smtClean="0"/>
              <a:t> است که اطلاعات را به صورت </a:t>
            </a:r>
            <a:r>
              <a:rPr lang="en-US" dirty="0" smtClean="0"/>
              <a:t>Text</a:t>
            </a:r>
            <a:r>
              <a:rPr lang="fa-IR" dirty="0" smtClean="0"/>
              <a:t> نشان مى دهد. </a:t>
            </a:r>
          </a:p>
          <a:p>
            <a:r>
              <a:rPr lang="fa-IR" b="1" dirty="0" smtClean="0"/>
              <a:t>بخش های سرویس </a:t>
            </a:r>
            <a:r>
              <a:rPr lang="en-US" b="1" dirty="0" smtClean="0"/>
              <a:t>Telnet</a:t>
            </a:r>
            <a:r>
              <a:rPr lang="fa-IR" b="1" dirty="0" smtClean="0"/>
              <a:t>؟</a:t>
            </a:r>
          </a:p>
          <a:p>
            <a:pPr lvl="1"/>
            <a:r>
              <a:rPr lang="en-US" dirty="0" smtClean="0"/>
              <a:t>Telnet Client </a:t>
            </a:r>
            <a:r>
              <a:rPr lang="fa-IR" dirty="0" smtClean="0"/>
              <a:t> : روى </a:t>
            </a:r>
            <a:r>
              <a:rPr lang="fa-IR" dirty="0" smtClean="0">
                <a:solidFill>
                  <a:srgbClr val="FF0000"/>
                </a:solidFill>
              </a:rPr>
              <a:t>رايانه شخصى </a:t>
            </a:r>
            <a:r>
              <a:rPr lang="fa-IR" dirty="0" smtClean="0"/>
              <a:t>اجرا شده و آن را </a:t>
            </a:r>
            <a:r>
              <a:rPr lang="fa-IR" dirty="0" smtClean="0">
                <a:solidFill>
                  <a:srgbClr val="FF0000"/>
                </a:solidFill>
              </a:rPr>
              <a:t>تبديل به ترمينال </a:t>
            </a:r>
            <a:r>
              <a:rPr lang="fa-IR" dirty="0" smtClean="0"/>
              <a:t>مى کند </a:t>
            </a:r>
          </a:p>
          <a:p>
            <a:pPr lvl="1"/>
            <a:r>
              <a:rPr lang="en-US" dirty="0" smtClean="0"/>
              <a:t>Telnet Server</a:t>
            </a:r>
            <a:r>
              <a:rPr lang="fa-IR" dirty="0" smtClean="0"/>
              <a:t> (</a:t>
            </a:r>
            <a:r>
              <a:rPr lang="en-US" dirty="0" smtClean="0"/>
              <a:t>Telnet </a:t>
            </a:r>
            <a:r>
              <a:rPr lang="en-US" dirty="0" err="1" smtClean="0"/>
              <a:t>Doemon</a:t>
            </a:r>
            <a:r>
              <a:rPr lang="en-US" dirty="0" smtClean="0"/>
              <a:t> </a:t>
            </a:r>
            <a:r>
              <a:rPr lang="fa-IR" dirty="0" smtClean="0"/>
              <a:t> یا </a:t>
            </a:r>
            <a:r>
              <a:rPr lang="en-US" dirty="0" err="1" smtClean="0"/>
              <a:t>telnetd</a:t>
            </a:r>
            <a:r>
              <a:rPr lang="fa-IR" dirty="0" smtClean="0"/>
              <a:t>) : روى </a:t>
            </a:r>
            <a:r>
              <a:rPr lang="en-US" sz="1700" dirty="0" smtClean="0">
                <a:solidFill>
                  <a:srgbClr val="FF0000"/>
                </a:solidFill>
              </a:rPr>
              <a:t>Central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sz="1700" dirty="0" smtClean="0">
                <a:solidFill>
                  <a:srgbClr val="FF0000"/>
                </a:solidFill>
              </a:rPr>
              <a:t>System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fa-IR" dirty="0" smtClean="0"/>
              <a:t>اجرا شده و عملکرد آن شامل:</a:t>
            </a:r>
          </a:p>
          <a:p>
            <a:pPr lvl="2"/>
            <a:r>
              <a:rPr lang="fa-IR" sz="2400" dirty="0" smtClean="0">
                <a:solidFill>
                  <a:srgbClr val="FF0000"/>
                </a:solidFill>
              </a:rPr>
              <a:t>دريافت اطلاعات </a:t>
            </a:r>
            <a:r>
              <a:rPr lang="fa-IR" sz="2400" dirty="0" smtClean="0"/>
              <a:t>از ترمينال کلاینت </a:t>
            </a:r>
          </a:p>
          <a:p>
            <a:pPr lvl="2"/>
            <a:r>
              <a:rPr lang="fa-IR" sz="2400" dirty="0" smtClean="0">
                <a:solidFill>
                  <a:srgbClr val="FF0000"/>
                </a:solidFill>
              </a:rPr>
              <a:t>پردازش</a:t>
            </a:r>
            <a:r>
              <a:rPr lang="fa-IR" sz="2400" dirty="0" smtClean="0"/>
              <a:t> به وسيلهٔ سيستم مرکزى</a:t>
            </a:r>
          </a:p>
          <a:p>
            <a:pPr lvl="2"/>
            <a:r>
              <a:rPr lang="fa-IR" sz="2400" dirty="0" smtClean="0">
                <a:solidFill>
                  <a:srgbClr val="FF0000"/>
                </a:solidFill>
              </a:rPr>
              <a:t>ارسال نتایج </a:t>
            </a:r>
            <a:r>
              <a:rPr lang="fa-IR" sz="2400" dirty="0" smtClean="0"/>
              <a:t>براى ترمينال کلانيت</a:t>
            </a:r>
          </a:p>
          <a:p>
            <a:r>
              <a:rPr lang="fa-IR" dirty="0" smtClean="0"/>
              <a:t>نمونه نرم افزار </a:t>
            </a:r>
            <a:r>
              <a:rPr lang="en-US" dirty="0" smtClean="0"/>
              <a:t>Client</a:t>
            </a:r>
            <a:r>
              <a:rPr lang="fa-IR" dirty="0" smtClean="0"/>
              <a:t>؟ </a:t>
            </a:r>
            <a:r>
              <a:rPr lang="en-US" dirty="0" smtClean="0"/>
              <a:t>Telnet.exe</a:t>
            </a:r>
            <a:r>
              <a:rPr lang="fa-IR" dirty="0" smtClean="0"/>
              <a:t> در مايکروسافت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020762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کدام سرویس می تواند رایانه را تبدیل به ترمینال کند؟ </a:t>
            </a:r>
            <a:r>
              <a:rPr lang="fa-IR" sz="2400" dirty="0" smtClean="0"/>
              <a:t>(دولتی 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1"/>
            <a:ext cx="8382000" cy="28956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Telnet </a:t>
            </a:r>
            <a:r>
              <a:rPr lang="en-US" sz="3200" dirty="0" err="1" smtClean="0"/>
              <a:t>Doemon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Telnet Client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Telnet 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Telnet</a:t>
            </a:r>
            <a:endParaRPr lang="fa-IR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2</a:t>
            </a:r>
          </a:p>
          <a:p>
            <a:pPr algn="ctr" rtl="1"/>
            <a:r>
              <a:rPr lang="fa-IR" sz="3200" dirty="0" smtClean="0">
                <a:cs typeface="B Zar" pitchFamily="2" charset="-78"/>
              </a:rPr>
              <a:t>روى رايانه شخصى اجرا شده و آن را تبديل به ترمينال مى کند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 RDP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Remote Desktop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fa-IR" sz="2800" b="1" dirty="0" smtClean="0"/>
              <a:t>کاربرد سرویس </a:t>
            </a:r>
            <a:r>
              <a:rPr lang="en-US" sz="2800" b="1" dirty="0" smtClean="0"/>
              <a:t>RDP</a:t>
            </a:r>
            <a:r>
              <a:rPr lang="fa-IR" sz="2800" b="1" dirty="0" smtClean="0"/>
              <a:t>؟</a:t>
            </a:r>
          </a:p>
          <a:p>
            <a:r>
              <a:rPr lang="fa-IR" sz="2800" b="1" dirty="0" smtClean="0"/>
              <a:t>همانند</a:t>
            </a:r>
            <a:r>
              <a:rPr lang="en-US" sz="2800" dirty="0" smtClean="0"/>
              <a:t>Telnet </a:t>
            </a:r>
            <a:r>
              <a:rPr lang="fa-IR" sz="2800" dirty="0" smtClean="0"/>
              <a:t>است با اين تفاوت که گرافيکى است و رايانه شخصى را تبديل به يک ترمينال گرافيکى مى کند.</a:t>
            </a:r>
          </a:p>
          <a:p>
            <a:endParaRPr lang="fa-IR" sz="2800" dirty="0" smtClean="0"/>
          </a:p>
          <a:p>
            <a:r>
              <a:rPr lang="fa-IR" sz="2800" b="1" dirty="0" smtClean="0"/>
              <a:t>بخش های سرویس </a:t>
            </a:r>
            <a:r>
              <a:rPr lang="en-US" sz="2800" b="1" dirty="0" smtClean="0"/>
              <a:t>RDP</a:t>
            </a:r>
            <a:r>
              <a:rPr lang="fa-IR" sz="2800" b="1" dirty="0" smtClean="0"/>
              <a:t>؟</a:t>
            </a:r>
          </a:p>
          <a:p>
            <a:pPr lvl="1"/>
            <a:r>
              <a:rPr lang="en-US" sz="2500" dirty="0" smtClean="0"/>
              <a:t>RDP Client </a:t>
            </a:r>
            <a:r>
              <a:rPr lang="fa-IR" sz="2500" dirty="0" smtClean="0"/>
              <a:t> (</a:t>
            </a:r>
            <a:r>
              <a:rPr lang="en-US" sz="2500" dirty="0" smtClean="0"/>
              <a:t>Terminal Client</a:t>
            </a:r>
            <a:r>
              <a:rPr lang="fa-IR" sz="2500" dirty="0" smtClean="0"/>
              <a:t>)</a:t>
            </a:r>
            <a:r>
              <a:rPr lang="en-US" sz="2500" dirty="0" smtClean="0"/>
              <a:t> </a:t>
            </a:r>
            <a:r>
              <a:rPr lang="fa-IR" sz="2500" dirty="0" smtClean="0"/>
              <a:t>: برنامه </a:t>
            </a:r>
            <a:r>
              <a:rPr lang="en-US" dirty="0" smtClean="0"/>
              <a:t>Remote Desktop </a:t>
            </a:r>
            <a:endParaRPr lang="fa-IR" sz="2500" dirty="0" smtClean="0"/>
          </a:p>
          <a:p>
            <a:pPr lvl="1"/>
            <a:r>
              <a:rPr lang="en-US" sz="2500" dirty="0" smtClean="0"/>
              <a:t>RDP Server </a:t>
            </a:r>
            <a:r>
              <a:rPr lang="fa-IR" sz="2500" dirty="0" smtClean="0"/>
              <a:t> (</a:t>
            </a:r>
            <a:r>
              <a:rPr lang="en-US" sz="2500" dirty="0" smtClean="0"/>
              <a:t>Terminal Server</a:t>
            </a:r>
            <a:r>
              <a:rPr lang="fa-IR" sz="2500" dirty="0" smtClean="0"/>
              <a:t>): برنامه </a:t>
            </a:r>
            <a:r>
              <a:rPr lang="en-US" dirty="0" smtClean="0"/>
              <a:t>Remote Desktop</a:t>
            </a:r>
            <a:r>
              <a:rPr lang="fa-IR" dirty="0" smtClean="0"/>
              <a:t> </a:t>
            </a:r>
            <a:r>
              <a:rPr lang="fa-IR" sz="2500" dirty="0" smtClean="0"/>
              <a:t>که از طریق </a:t>
            </a:r>
            <a:r>
              <a:rPr lang="en-US" dirty="0" smtClean="0"/>
              <a:t>System Properties </a:t>
            </a:r>
            <a:r>
              <a:rPr lang="fa-IR" sz="2500" dirty="0" smtClean="0"/>
              <a:t> فعال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SNMP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Simple Network Management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1"/>
            <a:ext cx="8458200" cy="4952999"/>
          </a:xfrm>
        </p:spPr>
        <p:txBody>
          <a:bodyPr>
            <a:normAutofit/>
          </a:bodyPr>
          <a:lstStyle/>
          <a:p>
            <a:r>
              <a:rPr lang="fa-IR" sz="2800" b="1" dirty="0" smtClean="0"/>
              <a:t>مشکل؟ </a:t>
            </a:r>
            <a:r>
              <a:rPr lang="fa-IR" sz="2800" dirty="0" smtClean="0"/>
              <a:t>يکى از مسايل مهمى که </a:t>
            </a:r>
            <a:r>
              <a:rPr lang="en-US" sz="2800" dirty="0" smtClean="0"/>
              <a:t>Administrator</a:t>
            </a:r>
            <a:r>
              <a:rPr lang="fa-IR" sz="2800" dirty="0" smtClean="0"/>
              <a:t>در شبکه هاى متوسط و بزرگ با آن مواجه است، مديريت شبکه به شکل جامع و حتى المقدور يکپارچه است.</a:t>
            </a:r>
          </a:p>
          <a:p>
            <a:endParaRPr lang="fa-IR" sz="2800" dirty="0" smtClean="0"/>
          </a:p>
          <a:p>
            <a:r>
              <a:rPr lang="fa-IR" sz="2800" b="1" dirty="0" smtClean="0"/>
              <a:t>روش های مدیریت از راه دور در مایکروسافت</a:t>
            </a:r>
          </a:p>
          <a:p>
            <a:pPr marL="566738" lvl="1" indent="-273050"/>
            <a:r>
              <a:rPr lang="en-US" sz="2000" dirty="0" smtClean="0"/>
              <a:t>Remote Desktop</a:t>
            </a:r>
          </a:p>
          <a:p>
            <a:pPr marL="566738" lvl="1" indent="-273050"/>
            <a:r>
              <a:rPr lang="en-US" sz="2000" dirty="0" smtClean="0"/>
              <a:t>Computer </a:t>
            </a:r>
            <a:r>
              <a:rPr lang="en-US" sz="2000" dirty="0" err="1" smtClean="0"/>
              <a:t>Management</a:t>
            </a:r>
            <a:r>
              <a:rPr lang="en-US" sz="2000" dirty="0" err="1" smtClean="0">
                <a:sym typeface="Wingdings" pitchFamily="2" charset="2"/>
              </a:rPr>
              <a:t>Action</a:t>
            </a:r>
            <a:r>
              <a:rPr lang="en-US" sz="2000" dirty="0" smtClean="0">
                <a:sym typeface="Wingdings" pitchFamily="2" charset="2"/>
              </a:rPr>
              <a:t></a:t>
            </a:r>
            <a:r>
              <a:rPr lang="en-US" sz="2000" dirty="0" smtClean="0"/>
              <a:t> Connect to another Computer</a:t>
            </a:r>
          </a:p>
          <a:p>
            <a:endParaRPr lang="fa-IR" sz="2800" dirty="0" smtClean="0"/>
          </a:p>
          <a:p>
            <a:r>
              <a:rPr lang="fa-IR" sz="2800" b="1" dirty="0" smtClean="0"/>
              <a:t>اما آيا راه يکپارچه اى نيز هست؟ </a:t>
            </a:r>
          </a:p>
          <a:p>
            <a:r>
              <a:rPr lang="fa-IR" sz="2800" dirty="0" smtClean="0"/>
              <a:t> بله </a:t>
            </a:r>
            <a:r>
              <a:rPr lang="en-US" sz="2800" dirty="0" smtClean="0"/>
              <a:t>SNMP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SNMP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Simple Network Management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fa-IR" b="1" dirty="0" smtClean="0"/>
              <a:t>کاربرد سرویس </a:t>
            </a:r>
            <a:r>
              <a:rPr lang="en-US" b="1" dirty="0" smtClean="0"/>
              <a:t>SNMP</a:t>
            </a:r>
            <a:r>
              <a:rPr lang="fa-IR" b="1" dirty="0" smtClean="0"/>
              <a:t>؟</a:t>
            </a:r>
          </a:p>
          <a:p>
            <a:pPr lvl="1"/>
            <a:r>
              <a:rPr lang="fa-IR" sz="2800" dirty="0" smtClean="0"/>
              <a:t>مدیریت یکپارچه رایانه ها در شبکه</a:t>
            </a:r>
          </a:p>
          <a:p>
            <a:r>
              <a:rPr lang="fa-IR" b="1" dirty="0" smtClean="0"/>
              <a:t>بخش های </a:t>
            </a:r>
            <a:r>
              <a:rPr lang="en-US" b="1" dirty="0" smtClean="0"/>
              <a:t>SNMP</a:t>
            </a:r>
            <a:r>
              <a:rPr lang="fa-IR" b="1" dirty="0" smtClean="0"/>
              <a:t>؟</a:t>
            </a:r>
          </a:p>
          <a:p>
            <a:pPr lvl="1"/>
            <a:r>
              <a:rPr lang="en-US" sz="2400" dirty="0" smtClean="0"/>
              <a:t>SNMP Agent</a:t>
            </a:r>
            <a:r>
              <a:rPr lang="fa-IR" sz="2400" dirty="0" smtClean="0"/>
              <a:t> : </a:t>
            </a:r>
            <a:r>
              <a:rPr lang="fa-IR" sz="2800" dirty="0" smtClean="0"/>
              <a:t>مسئول جمع آورى اطلاعات مديريتى بوده و بايد روى هر سيستم، تک به تک فعال شود.</a:t>
            </a:r>
          </a:p>
          <a:p>
            <a:pPr lvl="1"/>
            <a:r>
              <a:rPr lang="en-US" sz="2400" dirty="0" smtClean="0"/>
              <a:t>SNMP Viewer</a:t>
            </a:r>
            <a:r>
              <a:rPr lang="fa-IR" sz="2400" dirty="0" smtClean="0"/>
              <a:t> (</a:t>
            </a:r>
            <a:r>
              <a:rPr lang="en-US" sz="2400" dirty="0" smtClean="0"/>
              <a:t>SNMP Manager</a:t>
            </a:r>
            <a:r>
              <a:rPr lang="fa-IR" sz="2400" dirty="0" smtClean="0"/>
              <a:t>) :  </a:t>
            </a:r>
            <a:r>
              <a:rPr lang="fa-IR" sz="2800" dirty="0" smtClean="0"/>
              <a:t>مسئول گردآورى و تجزيه و تحليل اطلاعات جمع آورى شده به وسيلهٔ کليه </a:t>
            </a:r>
            <a:r>
              <a:rPr lang="en-US" sz="2800" dirty="0" smtClean="0"/>
              <a:t>Agent</a:t>
            </a:r>
            <a:r>
              <a:rPr lang="fa-IR" sz="2800" dirty="0" smtClean="0"/>
              <a:t> هادر تمامى شبکه</a:t>
            </a:r>
          </a:p>
          <a:p>
            <a:r>
              <a:rPr lang="en-US" b="1" dirty="0" smtClean="0"/>
              <a:t>MIB</a:t>
            </a:r>
            <a:r>
              <a:rPr lang="fa-IR" b="1" dirty="0" smtClean="0"/>
              <a:t> چیست؟</a:t>
            </a:r>
          </a:p>
          <a:p>
            <a:pPr lvl="1"/>
            <a:r>
              <a:rPr lang="fa-IR" sz="2800" dirty="0" smtClean="0"/>
              <a:t>بانک اطلاعاتى محلى </a:t>
            </a:r>
            <a:r>
              <a:rPr lang="fa-IR" sz="2400" dirty="0" smtClean="0"/>
              <a:t>(</a:t>
            </a:r>
            <a:r>
              <a:rPr lang="en-US" sz="2400" dirty="0" smtClean="0"/>
              <a:t>Local Database</a:t>
            </a:r>
            <a:r>
              <a:rPr lang="fa-IR" sz="2400" dirty="0" smtClean="0"/>
              <a:t>) </a:t>
            </a:r>
            <a:r>
              <a:rPr lang="fa-IR" sz="2800" dirty="0" smtClean="0"/>
              <a:t>رایانه که </a:t>
            </a:r>
            <a:r>
              <a:rPr lang="en-US" sz="2800" dirty="0" smtClean="0"/>
              <a:t>Agent</a:t>
            </a:r>
            <a:r>
              <a:rPr lang="fa-IR" sz="2800" dirty="0" smtClean="0"/>
              <a:t> اطلاعات مديريتى را در آن ذخيره مى کند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SNMP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Simple Network Management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نکته: </a:t>
            </a:r>
            <a:r>
              <a:rPr lang="fa-IR" sz="2800" dirty="0" smtClean="0"/>
              <a:t>هر سيستمى که بخواهد با </a:t>
            </a:r>
            <a:r>
              <a:rPr lang="en-US" sz="2800" dirty="0" smtClean="0"/>
              <a:t>SNMP</a:t>
            </a:r>
            <a:r>
              <a:rPr lang="fa-IR" sz="2800" dirty="0" smtClean="0"/>
              <a:t> مديريت شود بايد </a:t>
            </a:r>
            <a:r>
              <a:rPr lang="en-US" sz="2800" dirty="0" smtClean="0"/>
              <a:t>Agent</a:t>
            </a:r>
            <a:r>
              <a:rPr lang="fa-IR" sz="2800" dirty="0" smtClean="0"/>
              <a:t> روى آن نصب و فعال شود</a:t>
            </a:r>
          </a:p>
          <a:p>
            <a:endParaRPr lang="fa-IR" sz="1800" dirty="0" smtClean="0"/>
          </a:p>
          <a:p>
            <a:r>
              <a:rPr lang="fa-IR" sz="3200" dirty="0" smtClean="0"/>
              <a:t>نصب و فعال سازی </a:t>
            </a:r>
            <a:r>
              <a:rPr lang="en-US" sz="3200" dirty="0" smtClean="0"/>
              <a:t>Agent</a:t>
            </a:r>
            <a:r>
              <a:rPr lang="fa-IR" sz="3200" dirty="0" smtClean="0"/>
              <a:t>:</a:t>
            </a:r>
          </a:p>
          <a:p>
            <a:pPr marL="0" indent="0" algn="l" rtl="0">
              <a:buNone/>
            </a:pPr>
            <a:r>
              <a:rPr lang="en-US" sz="2000" dirty="0" smtClean="0"/>
              <a:t>Add/Remove Programs &gt; Windows Components&gt; Management&amp; Monitoring Tools&gt; Details&gt;Simple Network Management Protocol</a:t>
            </a:r>
            <a:endParaRPr lang="fa-IR" sz="2000" dirty="0" smtClean="0"/>
          </a:p>
          <a:p>
            <a:pPr marL="0" indent="0" algn="l" rtl="0">
              <a:buNone/>
            </a:pPr>
            <a:endParaRPr lang="fa-IR" sz="1200" dirty="0" smtClean="0"/>
          </a:p>
          <a:p>
            <a:r>
              <a:rPr lang="fa-IR" sz="3200" dirty="0" smtClean="0"/>
              <a:t>اما اطلاعات جمع آورى شده به وسيله </a:t>
            </a:r>
            <a:r>
              <a:rPr lang="en-US" sz="3200" dirty="0" smtClean="0"/>
              <a:t>Agent</a:t>
            </a:r>
            <a:r>
              <a:rPr lang="fa-IR" sz="3200" dirty="0" smtClean="0"/>
              <a:t> را چگونه گردآورى و تجزيه تحليل کنيم؟ </a:t>
            </a:r>
          </a:p>
          <a:p>
            <a:pPr lvl="1"/>
            <a:r>
              <a:rPr lang="fa-IR" sz="2800" dirty="0" smtClean="0"/>
              <a:t>نصب یک نرم افزار</a:t>
            </a:r>
            <a:r>
              <a:rPr lang="en-US" sz="2800" dirty="0" smtClean="0"/>
              <a:t>SNMP Manager </a:t>
            </a:r>
            <a:r>
              <a:rPr lang="fa-IR" sz="2800" dirty="0" smtClean="0"/>
              <a:t> روى يک رايانه متعلق به مدير شبکه (مانند </a:t>
            </a:r>
            <a:r>
              <a:rPr lang="en-US" sz="2800" dirty="0" err="1" smtClean="0"/>
              <a:t>Solarwinds</a:t>
            </a:r>
            <a:r>
              <a:rPr lang="fa-IR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سرویس</a:t>
            </a:r>
            <a:r>
              <a:rPr lang="en-US" b="1" dirty="0" smtClean="0"/>
              <a:t>SNTP (NTP)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Simple Network Time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fa-IR" b="1" dirty="0" smtClean="0"/>
              <a:t>کاربرد سرویس </a:t>
            </a:r>
            <a:r>
              <a:rPr lang="en-US" b="1" dirty="0" smtClean="0"/>
              <a:t>SNTP</a:t>
            </a:r>
            <a:r>
              <a:rPr lang="fa-IR" b="1" dirty="0" smtClean="0"/>
              <a:t>؟</a:t>
            </a:r>
          </a:p>
          <a:p>
            <a:pPr lvl="1"/>
            <a:r>
              <a:rPr lang="fa-IR" sz="2400" dirty="0" smtClean="0"/>
              <a:t>یکسان سازی زمان بين سرويس گيرنده و سرويس دهنده</a:t>
            </a:r>
          </a:p>
          <a:p>
            <a:pPr lvl="1"/>
            <a:r>
              <a:rPr lang="fa-IR" sz="2400" dirty="0" smtClean="0"/>
              <a:t>برای اینکه در شبکه مطمئن شویم که </a:t>
            </a:r>
            <a:r>
              <a:rPr lang="fa-IR" sz="2400" dirty="0" smtClean="0">
                <a:solidFill>
                  <a:srgbClr val="FF0000"/>
                </a:solidFill>
              </a:rPr>
              <a:t>ساعت</a:t>
            </a:r>
            <a:r>
              <a:rPr lang="fa-IR" sz="2400" dirty="0" smtClean="0"/>
              <a:t> در کليه سيستم ها به طور صحيح تنظيم شده است</a:t>
            </a:r>
          </a:p>
          <a:p>
            <a:r>
              <a:rPr lang="fa-IR" b="1" dirty="0" smtClean="0"/>
              <a:t>بخش های</a:t>
            </a:r>
            <a:r>
              <a:rPr lang="en-US" b="1" dirty="0" smtClean="0"/>
              <a:t>NTP </a:t>
            </a:r>
            <a:r>
              <a:rPr lang="fa-IR" b="1" dirty="0" smtClean="0"/>
              <a:t>؟</a:t>
            </a:r>
          </a:p>
          <a:p>
            <a:pPr lvl="1"/>
            <a:r>
              <a:rPr lang="en-US" dirty="0" smtClean="0"/>
              <a:t>NTP Client </a:t>
            </a:r>
            <a:r>
              <a:rPr lang="fa-IR" dirty="0" smtClean="0"/>
              <a:t> : (</a:t>
            </a:r>
            <a:r>
              <a:rPr lang="en-US" dirty="0" smtClean="0"/>
              <a:t>Time Client </a:t>
            </a:r>
            <a:r>
              <a:rPr lang="fa-IR" dirty="0" smtClean="0"/>
              <a:t>)</a:t>
            </a:r>
          </a:p>
          <a:p>
            <a:pPr lvl="1"/>
            <a:r>
              <a:rPr lang="en-US" dirty="0" smtClean="0"/>
              <a:t>NTP Server </a:t>
            </a:r>
            <a:r>
              <a:rPr lang="fa-IR" dirty="0" smtClean="0"/>
              <a:t> : (</a:t>
            </a:r>
            <a:r>
              <a:rPr lang="en-US" dirty="0" smtClean="0"/>
              <a:t>Time Server </a:t>
            </a:r>
            <a:r>
              <a:rPr lang="fa-IR" dirty="0" smtClean="0"/>
              <a:t>)</a:t>
            </a:r>
          </a:p>
          <a:p>
            <a:pPr lvl="1"/>
            <a:endParaRPr lang="fa-IR" dirty="0" smtClean="0"/>
          </a:p>
          <a:p>
            <a:r>
              <a:rPr lang="fa-IR" b="1" dirty="0" smtClean="0"/>
              <a:t>نحوه عملکرد؟</a:t>
            </a:r>
          </a:p>
          <a:p>
            <a:pPr lvl="1"/>
            <a:r>
              <a:rPr lang="en-US" sz="2400" dirty="0" smtClean="0"/>
              <a:t>NTP Client </a:t>
            </a:r>
            <a:r>
              <a:rPr lang="fa-IR" sz="2400" dirty="0" smtClean="0"/>
              <a:t>در زمان هاى مشخص با</a:t>
            </a:r>
            <a:r>
              <a:rPr lang="en-US" sz="2400" dirty="0" smtClean="0"/>
              <a:t>NTP Server</a:t>
            </a:r>
            <a:r>
              <a:rPr lang="fa-IR" sz="2400" dirty="0" smtClean="0"/>
              <a:t>ارتباط برقرار کرده و ساعت خود را با ساعت سرويس دهنده تنظيم مى کند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مفهوم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در 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TCP/IP Host</a:t>
            </a:r>
            <a:r>
              <a:rPr lang="fa-IR" b="1" dirty="0" smtClean="0"/>
              <a:t> یا (ميزبان</a:t>
            </a:r>
            <a:r>
              <a:rPr lang="en-US" b="1" dirty="0" smtClean="0"/>
              <a:t>TCP/IP</a:t>
            </a:r>
            <a:r>
              <a:rPr lang="fa-IR" b="1" dirty="0" smtClean="0"/>
              <a:t>)؟</a:t>
            </a:r>
          </a:p>
          <a:p>
            <a:pPr lvl="1"/>
            <a:r>
              <a:rPr lang="fa-IR" sz="2800" dirty="0" smtClean="0"/>
              <a:t>هر سيستم در شبکه که از</a:t>
            </a:r>
            <a:r>
              <a:rPr lang="en-US" sz="2800" dirty="0" smtClean="0"/>
              <a:t>TCP/IP</a:t>
            </a:r>
            <a:r>
              <a:rPr lang="fa-IR" sz="2800" dirty="0" smtClean="0"/>
              <a:t>براى ارتباط استفاده کند </a:t>
            </a:r>
          </a:p>
          <a:p>
            <a:pPr lvl="1"/>
            <a:r>
              <a:rPr lang="fa-IR" sz="2800" dirty="0" smtClean="0"/>
              <a:t>کليه رايانه هاى شخصى در يک شبکه که پروتکل</a:t>
            </a:r>
            <a:r>
              <a:rPr lang="en-US" sz="2800" dirty="0" smtClean="0"/>
              <a:t>TCP/IP</a:t>
            </a:r>
            <a:r>
              <a:rPr lang="fa-IR" sz="2800" dirty="0" smtClean="0"/>
              <a:t>روى آن ها تنظيم و فعال شده (سرويس گيرنده باشند يا سرويس دهنده) هر کدام يک </a:t>
            </a:r>
            <a:r>
              <a:rPr lang="en-US" sz="2800" dirty="0" smtClean="0"/>
              <a:t>Host</a:t>
            </a:r>
            <a:r>
              <a:rPr lang="fa-IR" sz="2800" dirty="0" smtClean="0"/>
              <a:t>مستقل به حساب مى آيند.</a:t>
            </a:r>
          </a:p>
          <a:p>
            <a:pPr lvl="1"/>
            <a:endParaRPr lang="fa-IR" sz="2800" dirty="0" smtClean="0"/>
          </a:p>
          <a:p>
            <a:r>
              <a:rPr lang="fa-IR" sz="3200" dirty="0" smtClean="0"/>
              <a:t>مثال: </a:t>
            </a:r>
          </a:p>
          <a:p>
            <a:pPr lvl="1"/>
            <a:r>
              <a:rPr lang="fa-IR" sz="2800" dirty="0" smtClean="0"/>
              <a:t>يک روتر</a:t>
            </a:r>
          </a:p>
          <a:p>
            <a:pPr lvl="1"/>
            <a:r>
              <a:rPr lang="fa-IR" sz="2800" dirty="0" smtClean="0"/>
              <a:t>یک سوئيچ</a:t>
            </a:r>
          </a:p>
          <a:p>
            <a:pPr lvl="1"/>
            <a:r>
              <a:rPr lang="fa-IR" sz="2800" dirty="0" smtClean="0"/>
              <a:t>یک چاپگر</a:t>
            </a:r>
            <a:endParaRPr lang="en-US" sz="2800" dirty="0" smtClean="0"/>
          </a:p>
          <a:p>
            <a:pPr>
              <a:buNone/>
            </a:pPr>
            <a:endParaRPr lang="fa-I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r>
              <a:rPr lang="fa-IR" dirty="0" smtClean="0"/>
              <a:t>نقش پروتکل در شبکه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Autofit/>
          </a:bodyPr>
          <a:lstStyle/>
          <a:p>
            <a:r>
              <a:rPr lang="fa-IR" sz="2800" b="1" dirty="0" smtClean="0"/>
              <a:t>نقش پروتکل در رايانه ارسال کننده داده:</a:t>
            </a:r>
          </a:p>
          <a:p>
            <a:pPr lvl="1"/>
            <a:r>
              <a:rPr lang="fa-IR" sz="2800" dirty="0" smtClean="0"/>
              <a:t>شکستن داده ها به بخش های کوچکتر، به نام بسته (</a:t>
            </a:r>
            <a:r>
              <a:rPr lang="en-US" sz="2800" dirty="0" smtClean="0"/>
              <a:t>Packet</a:t>
            </a:r>
            <a:r>
              <a:rPr lang="fa-IR" sz="2800" dirty="0" smtClean="0"/>
              <a:t>)</a:t>
            </a:r>
          </a:p>
          <a:p>
            <a:pPr lvl="1"/>
            <a:r>
              <a:rPr lang="fa-IR" sz="2800" dirty="0" smtClean="0"/>
              <a:t>اضافه کردن اطلاعات آدرس مقصد به بسته</a:t>
            </a:r>
          </a:p>
          <a:p>
            <a:pPr lvl="1"/>
            <a:r>
              <a:rPr lang="fa-IR" sz="2800" dirty="0" smtClean="0"/>
              <a:t>آماده سازی داده ها برای انتقال از طريق کارت شبکه بر روی کابل شبکه.</a:t>
            </a:r>
          </a:p>
          <a:p>
            <a:pPr lvl="1"/>
            <a:endParaRPr lang="fa-IR" sz="1200" dirty="0" smtClean="0"/>
          </a:p>
          <a:p>
            <a:r>
              <a:rPr lang="fa-IR" sz="2800" b="1" dirty="0" smtClean="0"/>
              <a:t>نقش پروتکل در رايانه دريافت کننده داده</a:t>
            </a:r>
          </a:p>
          <a:p>
            <a:pPr lvl="1"/>
            <a:r>
              <a:rPr lang="fa-IR" sz="2800" dirty="0" smtClean="0"/>
              <a:t>دريافت بسته های داده از کابل شبکه</a:t>
            </a:r>
          </a:p>
          <a:p>
            <a:pPr lvl="1"/>
            <a:r>
              <a:rPr lang="fa-IR" sz="2800" dirty="0" smtClean="0"/>
              <a:t>ايجاد نواری از بسته های ارسالی از رايانه فرستنده</a:t>
            </a:r>
          </a:p>
          <a:p>
            <a:pPr lvl="1"/>
            <a:r>
              <a:rPr lang="fa-IR" sz="2800" dirty="0" smtClean="0"/>
              <a:t>کپی کردن بسته ها به بافر، برای دوباره اسمبل کردن بعنوان داده</a:t>
            </a:r>
          </a:p>
          <a:p>
            <a:pPr lvl="1"/>
            <a:r>
              <a:rPr lang="fa-IR" sz="2800" dirty="0" smtClean="0"/>
              <a:t>پذيرش داده ها به شکل برنامه قابل استفاده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1430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به سیستمی که در شبکه از پروتکل </a:t>
            </a:r>
            <a:r>
              <a:rPr lang="en-US" dirty="0" smtClean="0"/>
              <a:t>TCP/IP</a:t>
            </a:r>
            <a:r>
              <a:rPr lang="fa-IR" dirty="0" smtClean="0"/>
              <a:t> برای ارتباط استفاده می کند، چه می گویند؟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24383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Agent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Client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Server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 smtClean="0"/>
              <a:t>Host</a:t>
            </a:r>
            <a:endParaRPr lang="fa-IR" sz="3100" dirty="0" smtClean="0"/>
          </a:p>
          <a:p>
            <a:pPr>
              <a:buNone/>
            </a:pPr>
            <a:endParaRPr lang="fa-IR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4</a:t>
            </a:r>
          </a:p>
          <a:p>
            <a:pPr algn="ctr" rtl="1"/>
            <a:r>
              <a:rPr lang="en-US" sz="3200" dirty="0" smtClean="0">
                <a:cs typeface="B Zar" pitchFamily="2" charset="-78"/>
              </a:rPr>
              <a:t>Host</a:t>
            </a:r>
            <a:r>
              <a:rPr lang="fa-IR" sz="3200" dirty="0" smtClean="0">
                <a:cs typeface="B Zar" pitchFamily="2" charset="-78"/>
              </a:rPr>
              <a:t>=هر سيستم در شبکه که از</a:t>
            </a:r>
            <a:r>
              <a:rPr lang="en-US" sz="3200" dirty="0" smtClean="0">
                <a:cs typeface="B Zar" pitchFamily="2" charset="-78"/>
              </a:rPr>
              <a:t>TCP/IP</a:t>
            </a:r>
            <a:r>
              <a:rPr lang="fa-IR" sz="3200" dirty="0" smtClean="0">
                <a:cs typeface="B Zar" pitchFamily="2" charset="-78"/>
              </a:rPr>
              <a:t>براى ارتباط استفاده کند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144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5181600"/>
          </a:xfrm>
        </p:spPr>
        <p:txBody>
          <a:bodyPr>
            <a:normAutofit/>
          </a:bodyPr>
          <a:lstStyle/>
          <a:p>
            <a:r>
              <a:rPr lang="fa-IR" sz="3200" dirty="0" smtClean="0"/>
              <a:t>دو مشخصه اصلى و بارز </a:t>
            </a:r>
            <a:r>
              <a:rPr lang="en-US" sz="3200" dirty="0" smtClean="0"/>
              <a:t>Host</a:t>
            </a:r>
            <a:r>
              <a:rPr lang="fa-IR" sz="3200" dirty="0" smtClean="0"/>
              <a:t> در </a:t>
            </a:r>
            <a:r>
              <a:rPr lang="en-US" sz="3200" dirty="0" smtClean="0"/>
              <a:t>TCP/IP</a:t>
            </a:r>
            <a:r>
              <a:rPr lang="fa-IR" sz="3200" dirty="0" smtClean="0"/>
              <a:t>:</a:t>
            </a:r>
          </a:p>
          <a:p>
            <a:endParaRPr lang="fa-IR" sz="3200" dirty="0" smtClean="0"/>
          </a:p>
          <a:p>
            <a:pPr lvl="1"/>
            <a:r>
              <a:rPr lang="fa-IR" sz="2900" dirty="0" smtClean="0"/>
              <a:t>نام </a:t>
            </a:r>
            <a:r>
              <a:rPr lang="en-US" sz="2900" dirty="0" smtClean="0"/>
              <a:t>(Host Name TCP/IP Name)</a:t>
            </a:r>
            <a:endParaRPr lang="fa-IR" sz="2900" dirty="0" smtClean="0"/>
          </a:p>
          <a:p>
            <a:pPr lvl="1"/>
            <a:r>
              <a:rPr lang="fa-IR" sz="2900" dirty="0" smtClean="0"/>
              <a:t>آدرس </a:t>
            </a:r>
            <a:r>
              <a:rPr lang="en-US" sz="2900" dirty="0" smtClean="0"/>
              <a:t>(Host Address IP Address)</a:t>
            </a:r>
            <a:endParaRPr lang="fa-IR" sz="2900" b="1" dirty="0" smtClean="0"/>
          </a:p>
          <a:p>
            <a:endParaRPr lang="fa-IR" sz="32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495800"/>
            <a:ext cx="27558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 smtClean="0">
                <a:solidFill>
                  <a:prstClr val="black"/>
                </a:solidFill>
                <a:cs typeface="B Zar" pitchFamily="2" charset="-78"/>
              </a:rPr>
              <a:t>www.yahoo.com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054025"/>
            <a:ext cx="2021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۹۲,۲۴۲,۱۹۵,۱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4876799"/>
          </a:xfrm>
        </p:spPr>
        <p:txBody>
          <a:bodyPr>
            <a:normAutofit/>
          </a:bodyPr>
          <a:lstStyle/>
          <a:p>
            <a:r>
              <a:rPr lang="fa-IR" sz="3200" dirty="0" smtClean="0"/>
              <a:t>نکته:</a:t>
            </a:r>
          </a:p>
          <a:p>
            <a:pPr lvl="1"/>
            <a:r>
              <a:rPr lang="fa-IR" sz="2900" dirty="0" smtClean="0"/>
              <a:t>آدرس در اولويت اول است و هر </a:t>
            </a:r>
            <a:r>
              <a:rPr lang="en-US" sz="2900" dirty="0" smtClean="0"/>
              <a:t>Host</a:t>
            </a:r>
            <a:r>
              <a:rPr lang="fa-IR" sz="2900" dirty="0" smtClean="0"/>
              <a:t> بايد حداقل يک آدرس منحصر به فرد داشته باشد</a:t>
            </a:r>
            <a:endParaRPr lang="fa-IR" sz="2900" b="1" dirty="0" smtClean="0"/>
          </a:p>
          <a:p>
            <a:pPr lvl="1"/>
            <a:r>
              <a:rPr lang="fa-IR" sz="2900" dirty="0" smtClean="0"/>
              <a:t>مشخصه نام، براى سهولت در کار کاربران</a:t>
            </a:r>
          </a:p>
          <a:p>
            <a:pPr lvl="1"/>
            <a:endParaRPr lang="fa-IR" sz="2900" dirty="0" smtClean="0"/>
          </a:p>
          <a:p>
            <a:r>
              <a:rPr lang="fa-IR" sz="3200" dirty="0" smtClean="0"/>
              <a:t>هنگامى که يک کاربر </a:t>
            </a:r>
            <a:r>
              <a:rPr lang="fa-IR" sz="3200" dirty="0" smtClean="0">
                <a:solidFill>
                  <a:srgbClr val="FF0000"/>
                </a:solidFill>
              </a:rPr>
              <a:t>براى برقرارى </a:t>
            </a:r>
            <a:r>
              <a:rPr lang="fa-IR" sz="3200" dirty="0" smtClean="0"/>
              <a:t>ارتباط با يک </a:t>
            </a:r>
            <a:r>
              <a:rPr lang="en-US" sz="2800" dirty="0" smtClean="0"/>
              <a:t>TCP/IP Host</a:t>
            </a:r>
            <a:r>
              <a:rPr lang="fa-IR" sz="2800" dirty="0" smtClean="0"/>
              <a:t>  </a:t>
            </a:r>
            <a:r>
              <a:rPr lang="fa-IR" sz="3200" dirty="0" smtClean="0">
                <a:solidFill>
                  <a:srgbClr val="FF0000"/>
                </a:solidFill>
              </a:rPr>
              <a:t>از« نام » استفاده مى کند </a:t>
            </a:r>
            <a:r>
              <a:rPr lang="fa-IR" sz="3200" dirty="0" smtClean="0"/>
              <a:t>، پروتکل</a:t>
            </a:r>
            <a:r>
              <a:rPr lang="en-US" sz="3200" dirty="0" smtClean="0"/>
              <a:t>TCP/IP</a:t>
            </a:r>
            <a:r>
              <a:rPr lang="fa-IR" sz="3200" dirty="0" smtClean="0"/>
              <a:t>به زحمت افتاده، بايد آدرس مربوط به نام را پيدا کند و بعد ارتباط با سايت آغاز مى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4876799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اسم را بايد ثبت (</a:t>
            </a:r>
            <a:r>
              <a:rPr lang="en-US" sz="3600" dirty="0" smtClean="0"/>
              <a:t>Register</a:t>
            </a:r>
            <a:r>
              <a:rPr lang="fa-IR" sz="3600" dirty="0" smtClean="0"/>
              <a:t>)کرد</a:t>
            </a:r>
          </a:p>
          <a:p>
            <a:pPr lvl="1"/>
            <a:r>
              <a:rPr lang="fa-IR" sz="3200" dirty="0" smtClean="0"/>
              <a:t>اگر اسم يک </a:t>
            </a:r>
            <a:r>
              <a:rPr lang="en-US" sz="3200" dirty="0" smtClean="0"/>
              <a:t>Host</a:t>
            </a:r>
            <a:r>
              <a:rPr lang="fa-IR" sz="3200" dirty="0" smtClean="0"/>
              <a:t>ثبت نشود در آن صورت:</a:t>
            </a:r>
          </a:p>
          <a:p>
            <a:pPr lvl="2"/>
            <a:r>
              <a:rPr lang="fa-IR" sz="2800" dirty="0" smtClean="0"/>
              <a:t> استفاده از نام معمولاً محدود به کاربردهاى داخلى شده	</a:t>
            </a:r>
          </a:p>
          <a:p>
            <a:pPr lvl="2"/>
            <a:r>
              <a:rPr lang="fa-IR" sz="2800" dirty="0" smtClean="0"/>
              <a:t>و اغلب کاربران « خارج از شبکه داخلى » نام را نمى شناسند چرا که رسماً ثبت نشده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8229600" cy="4876799"/>
          </a:xfrm>
        </p:spPr>
        <p:txBody>
          <a:bodyPr>
            <a:normAutofit lnSpcReduction="10000"/>
          </a:bodyPr>
          <a:lstStyle/>
          <a:p>
            <a:r>
              <a:rPr lang="fa-IR" sz="3200" dirty="0" smtClean="0"/>
              <a:t>قالب های نام گذاری </a:t>
            </a:r>
            <a:r>
              <a:rPr lang="en-US" sz="3200" dirty="0" smtClean="0"/>
              <a:t>Host</a:t>
            </a:r>
          </a:p>
          <a:p>
            <a:pPr lvl="1"/>
            <a:r>
              <a:rPr lang="fa-IR" sz="2800" dirty="0" smtClean="0"/>
              <a:t>اسم مستعار</a:t>
            </a:r>
            <a:r>
              <a:rPr lang="en-US" sz="2800" dirty="0" smtClean="0"/>
              <a:t> </a:t>
            </a:r>
            <a:r>
              <a:rPr lang="fa-IR" sz="2800" dirty="0" smtClean="0"/>
              <a:t>(</a:t>
            </a:r>
            <a:r>
              <a:rPr lang="en-US" sz="2800" dirty="0" smtClean="0"/>
              <a:t>Unqualified </a:t>
            </a:r>
            <a:r>
              <a:rPr lang="fa-IR" sz="2800" dirty="0" smtClean="0"/>
              <a:t> یا </a:t>
            </a:r>
            <a:r>
              <a:rPr lang="en-US" sz="2800" dirty="0" smtClean="0"/>
              <a:t>Alias</a:t>
            </a:r>
            <a:r>
              <a:rPr lang="fa-IR" sz="2800" dirty="0" smtClean="0"/>
              <a:t>) </a:t>
            </a:r>
          </a:p>
          <a:p>
            <a:pPr lvl="2"/>
            <a:r>
              <a:rPr lang="fa-IR" sz="2800" dirty="0" smtClean="0"/>
              <a:t>در محدوده داخلى شبکه ها استفاده شده، نيازى به ثبت ندارند</a:t>
            </a:r>
          </a:p>
          <a:p>
            <a:pPr lvl="1"/>
            <a:endParaRPr lang="en-US" sz="2800" dirty="0" smtClean="0"/>
          </a:p>
          <a:p>
            <a:pPr lvl="1"/>
            <a:r>
              <a:rPr lang="fa-IR" sz="2800" dirty="0" smtClean="0"/>
              <a:t>اسم کامل(</a:t>
            </a:r>
            <a:r>
              <a:rPr lang="en-US" sz="2800" dirty="0" smtClean="0"/>
              <a:t>Fully Qualified Domain Name</a:t>
            </a:r>
            <a:r>
              <a:rPr lang="fa-IR" sz="2800" dirty="0" smtClean="0"/>
              <a:t>)</a:t>
            </a:r>
            <a:r>
              <a:rPr lang="en-US" sz="2800" dirty="0" smtClean="0">
                <a:solidFill>
                  <a:srgbClr val="FF0000"/>
                </a:solidFill>
              </a:rPr>
              <a:t>FQDN</a:t>
            </a:r>
            <a:endParaRPr lang="fa-IR" sz="2800" dirty="0" smtClean="0">
              <a:solidFill>
                <a:srgbClr val="FF0000"/>
              </a:solidFill>
            </a:endParaRPr>
          </a:p>
          <a:p>
            <a:pPr lvl="2"/>
            <a:r>
              <a:rPr lang="fa-IR" sz="2800" dirty="0" smtClean="0"/>
              <a:t>عمدتاً ثبت شده و در اين صورت چه در محدوده داخلى و چه افراد خارج از شبکه داخلى استفاده کنند</a:t>
            </a:r>
          </a:p>
          <a:p>
            <a:pPr lvl="2"/>
            <a:endParaRPr lang="fa-IR" sz="2800" dirty="0" smtClean="0"/>
          </a:p>
          <a:p>
            <a:r>
              <a:rPr lang="fa-IR" sz="3200" dirty="0" smtClean="0"/>
              <a:t>یادآوری: اسامی </a:t>
            </a:r>
            <a:r>
              <a:rPr lang="en-US" sz="3200" dirty="0" smtClean="0"/>
              <a:t>Host</a:t>
            </a:r>
            <a:r>
              <a:rPr lang="fa-IR" sz="3200" dirty="0" smtClean="0"/>
              <a:t>(چه در قالب اول یا دوم) ابتدا به آدرس تبدیل می شوند.</a:t>
            </a:r>
          </a:p>
          <a:p>
            <a:pPr lvl="1"/>
            <a:endParaRPr lang="fa-IR" sz="4500" dirty="0" smtClean="0">
              <a:solidFill>
                <a:srgbClr val="FF0000"/>
              </a:solidFill>
            </a:endParaRPr>
          </a:p>
          <a:p>
            <a:endParaRPr lang="fa-I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1"/>
            <a:ext cx="8458200" cy="5562600"/>
          </a:xfrm>
        </p:spPr>
        <p:txBody>
          <a:bodyPr>
            <a:normAutofit fontScale="92500" lnSpcReduction="20000"/>
          </a:bodyPr>
          <a:lstStyle/>
          <a:p>
            <a:r>
              <a:rPr lang="fa-IR" sz="3300" dirty="0" smtClean="0"/>
              <a:t>بخش های تشکيل دهنده </a:t>
            </a:r>
            <a:r>
              <a:rPr lang="en-US" sz="3300" dirty="0" smtClean="0"/>
              <a:t>FQDN</a:t>
            </a:r>
            <a:r>
              <a:rPr lang="fa-IR" sz="3300" dirty="0" smtClean="0"/>
              <a:t> به ترتيب از سمت چپ:</a:t>
            </a:r>
          </a:p>
          <a:p>
            <a:pPr marL="336550" indent="-336550">
              <a:buFont typeface="+mj-lt"/>
              <a:buAutoNum type="arabicPeriod"/>
            </a:pPr>
            <a:r>
              <a:rPr lang="fa-IR" sz="4000" dirty="0" smtClean="0">
                <a:solidFill>
                  <a:srgbClr val="00B0F0"/>
                </a:solidFill>
              </a:rPr>
              <a:t>نام سرويسى يا نقشى که </a:t>
            </a:r>
            <a:r>
              <a:rPr lang="en-US" sz="2900" dirty="0" smtClean="0">
                <a:solidFill>
                  <a:srgbClr val="00B0F0"/>
                </a:solidFill>
              </a:rPr>
              <a:t>Host</a:t>
            </a:r>
            <a:r>
              <a:rPr lang="fa-IR" sz="4000" dirty="0" smtClean="0">
                <a:solidFill>
                  <a:srgbClr val="00B0F0"/>
                </a:solidFill>
              </a:rPr>
              <a:t>ارائه مى دهد</a:t>
            </a:r>
            <a:endParaRPr lang="en-US" sz="4000" dirty="0" smtClean="0">
              <a:solidFill>
                <a:srgbClr val="00B0F0"/>
              </a:solidFill>
            </a:endParaRPr>
          </a:p>
          <a:p>
            <a:pPr rtl="0">
              <a:tabLst>
                <a:tab pos="4179888" algn="l"/>
              </a:tabLst>
            </a:pPr>
            <a:r>
              <a:rPr lang="en-US" sz="2000" dirty="0" smtClean="0"/>
              <a:t>www=Web Server 	mail=Mail server</a:t>
            </a:r>
          </a:p>
          <a:p>
            <a:pPr rtl="0">
              <a:tabLst>
                <a:tab pos="4179888" algn="l"/>
              </a:tabLst>
            </a:pPr>
            <a:r>
              <a:rPr lang="en-US" sz="2000" dirty="0" smtClean="0"/>
              <a:t>ftp=FTP Server 	time=Time Server</a:t>
            </a:r>
          </a:p>
          <a:p>
            <a:pPr marL="336550" indent="-336550">
              <a:buFont typeface="+mj-lt"/>
              <a:buAutoNum type="arabicPeriod" startAt="2"/>
            </a:pPr>
            <a:r>
              <a:rPr lang="fa-IR" sz="4000" dirty="0" smtClean="0">
                <a:solidFill>
                  <a:srgbClr val="00B0F0"/>
                </a:solidFill>
              </a:rPr>
              <a:t>نام شرکت، سازمان، مجموعه يا شخصى </a:t>
            </a:r>
            <a:r>
              <a:rPr lang="fa-IR" sz="2800" dirty="0" smtClean="0"/>
              <a:t>که </a:t>
            </a:r>
            <a:r>
              <a:rPr lang="en-US" sz="2800" dirty="0" smtClean="0"/>
              <a:t> Host</a:t>
            </a:r>
            <a:r>
              <a:rPr lang="fa-IR" sz="2800" dirty="0" smtClean="0"/>
              <a:t>بدان تعلق دارد</a:t>
            </a:r>
            <a:r>
              <a:rPr lang="fa-IR" sz="4000" dirty="0" smtClean="0"/>
              <a:t> </a:t>
            </a:r>
            <a:r>
              <a:rPr lang="en-US" sz="3300" dirty="0" smtClean="0">
                <a:solidFill>
                  <a:srgbClr val="00B0F0"/>
                </a:solidFill>
              </a:rPr>
              <a:t>(</a:t>
            </a:r>
            <a:r>
              <a:rPr lang="en-US" dirty="0" smtClean="0">
                <a:solidFill>
                  <a:srgbClr val="00B0F0"/>
                </a:solidFill>
              </a:rPr>
              <a:t>Company Name) </a:t>
            </a:r>
            <a:endParaRPr lang="en-US" sz="4000" dirty="0" smtClean="0">
              <a:solidFill>
                <a:srgbClr val="00B0F0"/>
              </a:solidFill>
            </a:endParaRPr>
          </a:p>
          <a:p>
            <a:pPr rtl="0"/>
            <a:r>
              <a:rPr lang="en-US" sz="2600" dirty="0" smtClean="0"/>
              <a:t>yahoo, Google, sun, Microsoft, IRIB, Bank  </a:t>
            </a:r>
            <a:r>
              <a:rPr lang="en-US" sz="2600" dirty="0" err="1" smtClean="0"/>
              <a:t>Keshavarzi</a:t>
            </a:r>
            <a:endParaRPr lang="fa-IR" sz="2600" dirty="0" smtClean="0"/>
          </a:p>
          <a:p>
            <a:pPr marL="336550" indent="-336550">
              <a:buFont typeface="+mj-lt"/>
              <a:buAutoNum type="arabicPeriod" startAt="3"/>
            </a:pPr>
            <a:r>
              <a:rPr lang="fa-IR" sz="4000" dirty="0" smtClean="0">
                <a:solidFill>
                  <a:srgbClr val="00B0F0"/>
                </a:solidFill>
              </a:rPr>
              <a:t>حوزهٔ فعاليت ميزبان</a:t>
            </a:r>
            <a:r>
              <a:rPr lang="en-US" sz="2900" dirty="0" smtClean="0">
                <a:solidFill>
                  <a:srgbClr val="00B0F0"/>
                </a:solidFill>
              </a:rPr>
              <a:t>(Activities ) </a:t>
            </a:r>
            <a:endParaRPr lang="en-US" sz="4000" dirty="0" smtClean="0">
              <a:solidFill>
                <a:srgbClr val="00B0F0"/>
              </a:solidFill>
            </a:endParaRPr>
          </a:p>
          <a:p>
            <a:pPr marL="279400" indent="-279400" rtl="0"/>
            <a:r>
              <a:rPr lang="pt-BR" sz="2600" dirty="0" smtClean="0"/>
              <a:t>com, net, org, gov, mil, edu, ac, info, int, biz, tv, ws, ...</a:t>
            </a:r>
          </a:p>
          <a:p>
            <a:pPr marL="336550" indent="-336550">
              <a:buFont typeface="+mj-lt"/>
              <a:buAutoNum type="arabicPeriod" startAt="4"/>
            </a:pPr>
            <a:r>
              <a:rPr lang="fa-IR" sz="4000" dirty="0" smtClean="0">
                <a:solidFill>
                  <a:srgbClr val="00B0F0"/>
                </a:solidFill>
              </a:rPr>
              <a:t>وابستگى منطقه اى و محلى</a:t>
            </a:r>
            <a:r>
              <a:rPr lang="fa-IR" sz="2300" dirty="0" smtClean="0"/>
              <a:t>اعم از فرهنگى، اجتماعى، يا زبان </a:t>
            </a:r>
            <a:r>
              <a:rPr lang="en-US" sz="4000" dirty="0" smtClean="0"/>
              <a:t> </a:t>
            </a:r>
            <a:r>
              <a:rPr lang="en-US" sz="2900" dirty="0" smtClean="0">
                <a:solidFill>
                  <a:srgbClr val="00B0F0"/>
                </a:solidFill>
              </a:rPr>
              <a:t>(Locality)</a:t>
            </a:r>
            <a:endParaRPr lang="en-US" sz="4000" dirty="0" smtClean="0">
              <a:solidFill>
                <a:srgbClr val="00B0F0"/>
              </a:solidFill>
            </a:endParaRPr>
          </a:p>
          <a:p>
            <a:pPr rtl="0">
              <a:tabLst>
                <a:tab pos="1997075" algn="l"/>
                <a:tab pos="3881438" algn="l"/>
                <a:tab pos="5822950" algn="l"/>
              </a:tabLst>
            </a:pPr>
            <a:r>
              <a:rPr lang="en-US" sz="2600" dirty="0" err="1" smtClean="0"/>
              <a:t>Ir</a:t>
            </a:r>
            <a:r>
              <a:rPr lang="en-US" sz="2600" dirty="0" smtClean="0"/>
              <a:t>=</a:t>
            </a:r>
            <a:r>
              <a:rPr lang="en-US" sz="2600" dirty="0" err="1" smtClean="0"/>
              <a:t>lran</a:t>
            </a:r>
            <a:r>
              <a:rPr lang="en-US" sz="2600" dirty="0" smtClean="0"/>
              <a:t> 	</a:t>
            </a:r>
            <a:r>
              <a:rPr lang="en-US" sz="2600" dirty="0" err="1" smtClean="0"/>
              <a:t>tr</a:t>
            </a:r>
            <a:r>
              <a:rPr lang="en-US" sz="2600" dirty="0" smtClean="0"/>
              <a:t>=Turkey 	ca=Canada</a:t>
            </a:r>
          </a:p>
          <a:p>
            <a:pPr rtl="0">
              <a:tabLst>
                <a:tab pos="1997075" algn="l"/>
                <a:tab pos="3881438" algn="l"/>
                <a:tab pos="5822950" algn="l"/>
              </a:tabLst>
            </a:pPr>
            <a:r>
              <a:rPr lang="en-US" sz="2600" dirty="0" err="1" smtClean="0"/>
              <a:t>Iq</a:t>
            </a:r>
            <a:r>
              <a:rPr lang="en-US" sz="2600" dirty="0" smtClean="0"/>
              <a:t>=Iraq 	</a:t>
            </a:r>
            <a:r>
              <a:rPr lang="en-US" sz="2600" dirty="0" err="1" smtClean="0"/>
              <a:t>tw</a:t>
            </a:r>
            <a:r>
              <a:rPr lang="en-US" sz="2600" dirty="0" smtClean="0"/>
              <a:t>=Taiwan 	us=United States</a:t>
            </a:r>
            <a:endParaRPr lang="fa-I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1"/>
            <a:ext cx="8458200" cy="685799"/>
          </a:xfrm>
        </p:spPr>
        <p:txBody>
          <a:bodyPr>
            <a:normAutofit/>
          </a:bodyPr>
          <a:lstStyle/>
          <a:p>
            <a:r>
              <a:rPr lang="fa-IR" sz="3300" dirty="0" smtClean="0"/>
              <a:t>بخش های تشکيل دهنده </a:t>
            </a:r>
            <a:r>
              <a:rPr lang="en-US" sz="3300" dirty="0" smtClean="0"/>
              <a:t>FQDN</a:t>
            </a:r>
            <a:endParaRPr lang="fa-IR" sz="33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35369" y="3124200"/>
            <a:ext cx="75424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tabLst>
                <a:tab pos="1997075" algn="l"/>
                <a:tab pos="3881438" algn="l"/>
                <a:tab pos="5822950" algn="l"/>
              </a:tabLst>
            </a:pPr>
            <a:r>
              <a:rPr lang="en-US" sz="6600" dirty="0" smtClean="0">
                <a:solidFill>
                  <a:srgbClr val="00B0F0"/>
                </a:solidFill>
                <a:cs typeface="B Zar" pitchFamily="2" charset="-78"/>
              </a:rPr>
              <a:t>www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cs typeface="B Zar" pitchFamily="2" charset="-78"/>
              </a:rPr>
              <a:t>IRIB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pt-BR" sz="6600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org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.</a:t>
            </a:r>
            <a:r>
              <a:rPr lang="pt-BR" sz="6600" dirty="0" smtClean="0">
                <a:solidFill>
                  <a:srgbClr val="00B050"/>
                </a:solidFill>
                <a:cs typeface="B Zar" pitchFamily="2" charset="-78"/>
              </a:rPr>
              <a:t>ir</a:t>
            </a:r>
            <a:endParaRPr lang="fa-IR" sz="6600" dirty="0" smtClean="0">
              <a:solidFill>
                <a:srgbClr val="00B050"/>
              </a:solidFill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41910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cs typeface="B Zar" pitchFamily="2" charset="-78"/>
              </a:rPr>
              <a:t>Company Name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2590800"/>
            <a:ext cx="1816523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Activities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4191000"/>
            <a:ext cx="1569660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  <a:cs typeface="B Zar" pitchFamily="2" charset="-78"/>
              </a:rPr>
              <a:t>Locality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2590800"/>
            <a:ext cx="256672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  <a:cs typeface="B Zar" pitchFamily="2" charset="-78"/>
              </a:rPr>
              <a:t>Service Name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1"/>
            <a:ext cx="8458200" cy="5562600"/>
          </a:xfrm>
        </p:spPr>
        <p:txBody>
          <a:bodyPr>
            <a:normAutofit/>
          </a:bodyPr>
          <a:lstStyle/>
          <a:p>
            <a:r>
              <a:rPr lang="fa-IR" sz="3600" dirty="0" smtClean="0"/>
              <a:t>نکته: ممکن است برخى از اجزاى </a:t>
            </a:r>
            <a:r>
              <a:rPr lang="en-US" sz="3600" dirty="0" smtClean="0"/>
              <a:t>FQDN</a:t>
            </a:r>
            <a:r>
              <a:rPr lang="fa-IR" sz="3600" dirty="0" smtClean="0"/>
              <a:t>موجود نباشد</a:t>
            </a:r>
          </a:p>
          <a:p>
            <a:pPr lvl="1"/>
            <a:r>
              <a:rPr lang="fa-IR" sz="3300" dirty="0" smtClean="0"/>
              <a:t> مثلاً بخش </a:t>
            </a:r>
            <a:r>
              <a:rPr lang="en-US" sz="3300" dirty="0" smtClean="0"/>
              <a:t>Locality</a:t>
            </a:r>
            <a:r>
              <a:rPr lang="fa-IR" sz="3300" dirty="0" smtClean="0"/>
              <a:t> ديده نشود يا نام دانشگاه شريف با </a:t>
            </a:r>
            <a:r>
              <a:rPr lang="en-US" sz="3300" dirty="0" err="1" smtClean="0"/>
              <a:t>sina</a:t>
            </a:r>
            <a:r>
              <a:rPr lang="fa-IR" sz="3300" dirty="0" smtClean="0"/>
              <a:t> شروع شود درحالی که سينا بيانگر سرويس نيست بلکه فقط يک اسم است. </a:t>
            </a:r>
          </a:p>
          <a:p>
            <a:pPr lvl="1"/>
            <a:endParaRPr lang="fa-IR" sz="3300" dirty="0" smtClean="0"/>
          </a:p>
          <a:p>
            <a:r>
              <a:rPr lang="fa-IR" sz="3600" dirty="0" smtClean="0"/>
              <a:t>نکته مهم : </a:t>
            </a:r>
            <a:r>
              <a:rPr lang="en-US" sz="3600" dirty="0" smtClean="0"/>
              <a:t>FQDN</a:t>
            </a:r>
            <a:r>
              <a:rPr lang="fa-IR" sz="3600" dirty="0" smtClean="0"/>
              <a:t> هر چه قدر هم که ناقص باشد، اجزاى آن بايد از چپ به راست ترتيب را رعايت کنند و نبايد جابجا شوند</a:t>
            </a:r>
          </a:p>
          <a:p>
            <a:pPr algn="ctr">
              <a:buNone/>
            </a:pPr>
            <a:r>
              <a:rPr lang="fa-IR" sz="3600" dirty="0" smtClean="0"/>
              <a:t> </a:t>
            </a:r>
            <a:r>
              <a:rPr lang="en-US" sz="3600" dirty="0" smtClean="0"/>
              <a:t>www. </a:t>
            </a:r>
            <a:r>
              <a:rPr lang="en-US" sz="3600" dirty="0" err="1" smtClean="0"/>
              <a:t>com.yahoo</a:t>
            </a:r>
            <a:endParaRPr lang="fa-IR" sz="36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10800000" flipV="1">
            <a:off x="2667000" y="5715000"/>
            <a:ext cx="34290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743200" y="5715000"/>
            <a:ext cx="33528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1"/>
            <a:ext cx="8458200" cy="3505199"/>
          </a:xfrm>
        </p:spPr>
        <p:txBody>
          <a:bodyPr>
            <a:normAutofit/>
          </a:bodyPr>
          <a:lstStyle/>
          <a:p>
            <a:r>
              <a:rPr lang="fa-IR" sz="3300" dirty="0" smtClean="0"/>
              <a:t>بخش های کلی تشکيل دهنده </a:t>
            </a:r>
            <a:r>
              <a:rPr lang="en-US" sz="3300" dirty="0" smtClean="0"/>
              <a:t>FQDN</a:t>
            </a:r>
            <a:endParaRPr lang="fa-IR" sz="3300" dirty="0" smtClean="0"/>
          </a:p>
          <a:p>
            <a:pPr marL="742950" indent="-742950">
              <a:buFont typeface="+mj-lt"/>
              <a:buAutoNum type="arabicPeriod"/>
            </a:pPr>
            <a:r>
              <a:rPr lang="fa-IR" sz="3600" dirty="0" smtClean="0"/>
              <a:t>نام سرویس</a:t>
            </a:r>
          </a:p>
          <a:p>
            <a:pPr marL="742950" indent="-742950">
              <a:buFont typeface="+mj-lt"/>
              <a:buAutoNum type="arabicPeriod"/>
            </a:pPr>
            <a:r>
              <a:rPr lang="fa-IR" sz="3600" dirty="0" smtClean="0"/>
              <a:t>نام دامنه </a:t>
            </a:r>
            <a:r>
              <a:rPr lang="en-US" sz="3600" dirty="0" smtClean="0"/>
              <a:t>Domain Name</a:t>
            </a:r>
          </a:p>
          <a:p>
            <a:pPr lvl="2"/>
            <a:r>
              <a:rPr lang="fa-IR" sz="2800" dirty="0" smtClean="0"/>
              <a:t>نام شرکت</a:t>
            </a:r>
          </a:p>
          <a:p>
            <a:pPr lvl="2"/>
            <a:r>
              <a:rPr lang="fa-IR" sz="2800" dirty="0" smtClean="0"/>
              <a:t>حوزه فعالیت </a:t>
            </a:r>
          </a:p>
          <a:p>
            <a:pPr lvl="2"/>
            <a:r>
              <a:rPr lang="fa-IR" sz="2800" dirty="0" smtClean="0"/>
              <a:t>نام کشور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835604"/>
            <a:ext cx="75424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tabLst>
                <a:tab pos="1997075" algn="l"/>
                <a:tab pos="3881438" algn="l"/>
                <a:tab pos="5822950" algn="l"/>
              </a:tabLst>
            </a:pPr>
            <a:r>
              <a:rPr lang="en-US" sz="6600" dirty="0" smtClean="0">
                <a:solidFill>
                  <a:srgbClr val="00B0F0"/>
                </a:solidFill>
                <a:cs typeface="B Zar" pitchFamily="2" charset="-78"/>
              </a:rPr>
              <a:t>www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cs typeface="B Zar" pitchFamily="2" charset="-78"/>
              </a:rPr>
              <a:t>IRIB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pt-BR" sz="6600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org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.</a:t>
            </a:r>
            <a:r>
              <a:rPr lang="pt-BR" sz="6600" dirty="0" smtClean="0">
                <a:solidFill>
                  <a:srgbClr val="00B050"/>
                </a:solidFill>
                <a:cs typeface="B Zar" pitchFamily="2" charset="-78"/>
              </a:rPr>
              <a:t>ir</a:t>
            </a:r>
            <a:endParaRPr lang="fa-IR" sz="6600" dirty="0" smtClean="0">
              <a:solidFill>
                <a:srgbClr val="00B050"/>
              </a:solidFill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256672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  <a:cs typeface="B Zar" pitchFamily="2" charset="-78"/>
              </a:rPr>
              <a:t>Service 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019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Domain Name</a:t>
            </a:r>
            <a:endParaRPr lang="en-US" sz="3200" dirty="0"/>
          </a:p>
        </p:txBody>
      </p:sp>
      <p:sp>
        <p:nvSpPr>
          <p:cNvPr id="10" name="Left Brace 9"/>
          <p:cNvSpPr/>
          <p:nvPr/>
        </p:nvSpPr>
        <p:spPr>
          <a:xfrm rot="16200000" flipV="1">
            <a:off x="5334000" y="3429001"/>
            <a:ext cx="609600" cy="4724400"/>
          </a:xfrm>
          <a:prstGeom prst="leftBrace">
            <a:avLst>
              <a:gd name="adj1" fmla="val 51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667000"/>
            <a:ext cx="84582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FQDN = Service Name + Domain Name</a:t>
            </a:r>
            <a:endParaRPr lang="fa-IR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835604"/>
            <a:ext cx="75424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E8637"/>
              </a:buClr>
              <a:buSzPct val="70000"/>
              <a:tabLst>
                <a:tab pos="1997075" algn="l"/>
                <a:tab pos="3881438" algn="l"/>
                <a:tab pos="5822950" algn="l"/>
              </a:tabLst>
            </a:pPr>
            <a:r>
              <a:rPr lang="en-US" sz="6600" dirty="0" smtClean="0">
                <a:solidFill>
                  <a:srgbClr val="00B0F0"/>
                </a:solidFill>
                <a:cs typeface="B Zar" pitchFamily="2" charset="-78"/>
              </a:rPr>
              <a:t>www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en-US" sz="6600" dirty="0" smtClean="0">
                <a:solidFill>
                  <a:srgbClr val="FF0000"/>
                </a:solidFill>
                <a:cs typeface="B Zar" pitchFamily="2" charset="-78"/>
              </a:rPr>
              <a:t>IRIB</a:t>
            </a:r>
            <a:r>
              <a:rPr lang="en-US" sz="6600" dirty="0" smtClean="0">
                <a:solidFill>
                  <a:prstClr val="black"/>
                </a:solidFill>
                <a:cs typeface="B Zar" pitchFamily="2" charset="-78"/>
              </a:rPr>
              <a:t>.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pt-BR" sz="6600" dirty="0" smtClean="0">
                <a:solidFill>
                  <a:schemeClr val="accent4">
                    <a:lumMod val="75000"/>
                  </a:schemeClr>
                </a:solidFill>
                <a:cs typeface="B Zar" pitchFamily="2" charset="-78"/>
              </a:rPr>
              <a:t>org</a:t>
            </a:r>
            <a:r>
              <a:rPr lang="pt-BR" sz="6600" dirty="0" smtClean="0">
                <a:solidFill>
                  <a:prstClr val="black"/>
                </a:solidFill>
                <a:cs typeface="B Zar" pitchFamily="2" charset="-78"/>
              </a:rPr>
              <a:t> .</a:t>
            </a:r>
            <a:r>
              <a:rPr lang="pt-BR" sz="6600" dirty="0" smtClean="0">
                <a:solidFill>
                  <a:srgbClr val="00B050"/>
                </a:solidFill>
                <a:cs typeface="B Zar" pitchFamily="2" charset="-78"/>
              </a:rPr>
              <a:t>ir</a:t>
            </a:r>
            <a:endParaRPr lang="fa-IR" sz="6600" dirty="0" smtClean="0">
              <a:solidFill>
                <a:srgbClr val="00B050"/>
              </a:solidFill>
              <a:cs typeface="B Za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4495800"/>
            <a:ext cx="2566728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  <a:cs typeface="B Zar" pitchFamily="2" charset="-78"/>
              </a:rPr>
              <a:t>Service Name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60198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Domain Name</a:t>
            </a:r>
            <a:endParaRPr lang="en-US" sz="3200" dirty="0"/>
          </a:p>
        </p:txBody>
      </p:sp>
      <p:sp>
        <p:nvSpPr>
          <p:cNvPr id="10" name="Left Brace 9"/>
          <p:cNvSpPr/>
          <p:nvPr/>
        </p:nvSpPr>
        <p:spPr>
          <a:xfrm rot="16200000" flipV="1">
            <a:off x="5334000" y="3429001"/>
            <a:ext cx="609600" cy="4724400"/>
          </a:xfrm>
          <a:prstGeom prst="leftBrace">
            <a:avLst>
              <a:gd name="adj1" fmla="val 5119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endCxn id="8" idx="0"/>
          </p:cNvCxnSpPr>
          <p:nvPr/>
        </p:nvCxnSpPr>
        <p:spPr>
          <a:xfrm rot="10800000" flipV="1">
            <a:off x="1740564" y="3276600"/>
            <a:ext cx="1307436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67400" y="3657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200" dirty="0" smtClean="0"/>
              <a:t>سوال: نتیجه تفاوت پروتکل ها در رايانه های فرستنده و گيرنده با هم، چیست؟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4724400"/>
          </a:xfrm>
        </p:spPr>
        <p:txBody>
          <a:bodyPr>
            <a:normAutofit/>
          </a:bodyPr>
          <a:lstStyle/>
          <a:p>
            <a:pPr marL="822960" lvl="1" indent="-457200">
              <a:buFont typeface="+mj-lt"/>
              <a:buAutoNum type="arabicPeriod"/>
            </a:pPr>
            <a:r>
              <a:rPr lang="fa-IR" sz="3200" dirty="0" smtClean="0"/>
              <a:t>امکان دريافت درست داده ها در رايانه گيرنده وجود نخواهد داشت</a:t>
            </a:r>
          </a:p>
          <a:p>
            <a:pPr marL="822960" lvl="1" indent="-457200">
              <a:buFont typeface="+mj-lt"/>
              <a:buAutoNum type="arabicPeriod"/>
            </a:pPr>
            <a:r>
              <a:rPr lang="fa-IR" sz="3200" dirty="0" smtClean="0"/>
              <a:t>يا اينکه بسته های دريافتی در رايانه گيرنده قابل استفاده نخواهد بود.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77200" cy="1066800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بخش ابتدایی سمت چپ، </a:t>
            </a:r>
            <a:r>
              <a:rPr lang="en-US" dirty="0" smtClean="0"/>
              <a:t>FQDN</a:t>
            </a:r>
            <a:r>
              <a:rPr lang="fa-IR" dirty="0" smtClean="0"/>
              <a:t> بیانگر کدام است؟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1"/>
            <a:ext cx="8458200" cy="2895599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Domain Name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SubDomain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Service Name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NetBIOS Name</a:t>
            </a:r>
            <a:endParaRPr lang="fa-IR" sz="3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876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3</a:t>
            </a:r>
          </a:p>
          <a:p>
            <a:pPr algn="ctr" rtl="1"/>
            <a:r>
              <a:rPr lang="en-US" sz="3200" dirty="0" smtClean="0">
                <a:cs typeface="B Zar" pitchFamily="2" charset="-78"/>
              </a:rPr>
              <a:t>FQDN = Service Name + Domain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b="1" dirty="0" err="1" smtClean="0"/>
              <a:t>SubDomain</a:t>
            </a:r>
            <a:r>
              <a:rPr lang="fa-IR" sz="3600" b="1" dirty="0" smtClean="0"/>
              <a:t>؟</a:t>
            </a:r>
          </a:p>
          <a:p>
            <a:pPr lvl="1">
              <a:lnSpc>
                <a:spcPct val="120000"/>
              </a:lnSpc>
            </a:pPr>
            <a:r>
              <a:rPr lang="fa-IR" sz="3800" dirty="0" smtClean="0"/>
              <a:t>زير مجموعه هاى يک </a:t>
            </a:r>
            <a:r>
              <a:rPr lang="en-US" sz="3800" dirty="0" smtClean="0"/>
              <a:t>Domain</a:t>
            </a:r>
            <a:endParaRPr lang="fa-IR" sz="3800" dirty="0" smtClean="0"/>
          </a:p>
          <a:p>
            <a:pPr lvl="1">
              <a:lnSpc>
                <a:spcPct val="120000"/>
              </a:lnSpc>
            </a:pPr>
            <a:endParaRPr lang="fa-IR" sz="1100" dirty="0" smtClean="0"/>
          </a:p>
          <a:p>
            <a:pPr>
              <a:lnSpc>
                <a:spcPct val="120000"/>
              </a:lnSpc>
            </a:pPr>
            <a:r>
              <a:rPr lang="fa-IR" sz="3800" b="1" dirty="0" smtClean="0"/>
              <a:t>کاربرد؟ </a:t>
            </a:r>
            <a:r>
              <a:rPr lang="en-US" sz="3800" dirty="0" err="1" smtClean="0"/>
              <a:t>SubDomain</a:t>
            </a:r>
            <a:r>
              <a:rPr lang="fa-IR" sz="3800" dirty="0" smtClean="0"/>
              <a:t> معمولاً براى نشان دادن شرکت ها، زيرگروه ها يا ساختارهاى فرعى در يک مجموعه بزرگ</a:t>
            </a:r>
          </a:p>
          <a:p>
            <a:pPr>
              <a:lnSpc>
                <a:spcPct val="120000"/>
              </a:lnSpc>
            </a:pPr>
            <a:r>
              <a:rPr lang="fa-IR" sz="3800" b="1" dirty="0" smtClean="0"/>
              <a:t>مثال: </a:t>
            </a:r>
            <a:r>
              <a:rPr lang="fa-IR" sz="3800" dirty="0" smtClean="0"/>
              <a:t>يک شرکت بزرگ رايانه اى که علاوه بر شرکت اصلى، از سه شرکت زيرمجموعه براى فعاليت هاى سخت افزار، نرم افزار و شبکه دارد. براى شرکت اصلى، يک </a:t>
            </a:r>
            <a:r>
              <a:rPr lang="en-US" sz="3800" dirty="0" smtClean="0"/>
              <a:t>Domain</a:t>
            </a:r>
            <a:r>
              <a:rPr lang="fa-IR" sz="3800" dirty="0" smtClean="0"/>
              <a:t>به نام</a:t>
            </a:r>
            <a:r>
              <a:rPr lang="en-US" sz="3800" dirty="0" smtClean="0"/>
              <a:t>a.net</a:t>
            </a:r>
            <a:r>
              <a:rPr lang="fa-IR" sz="3800" dirty="0" smtClean="0"/>
              <a:t> را ثبت کردیم. حال براى زيرمجموعه ها نيز </a:t>
            </a:r>
            <a:r>
              <a:rPr lang="en-US" sz="3800" dirty="0" smtClean="0"/>
              <a:t>domain</a:t>
            </a:r>
            <a:r>
              <a:rPr lang="fa-IR" sz="3800" dirty="0" smtClean="0"/>
              <a:t> در نظر می گيريم:</a:t>
            </a:r>
            <a:endParaRPr lang="en-US" sz="3800" dirty="0" smtClean="0"/>
          </a:p>
          <a:p>
            <a:pPr lvl="1">
              <a:lnSpc>
                <a:spcPct val="80000"/>
              </a:lnSpc>
            </a:pPr>
            <a:r>
              <a:rPr lang="fa-IR" sz="2600" dirty="0" smtClean="0"/>
              <a:t>براى شرکت سخت افزار</a:t>
            </a:r>
            <a:r>
              <a:rPr lang="en-US" sz="2600" dirty="0" smtClean="0"/>
              <a:t>hardware.a.net :</a:t>
            </a:r>
            <a:endParaRPr lang="fa-IR" sz="2600" dirty="0" smtClean="0"/>
          </a:p>
          <a:p>
            <a:pPr lvl="1">
              <a:lnSpc>
                <a:spcPct val="80000"/>
              </a:lnSpc>
            </a:pPr>
            <a:r>
              <a:rPr lang="fa-IR" sz="2600" dirty="0" smtClean="0"/>
              <a:t>براى شرکت نرم افزار:</a:t>
            </a:r>
            <a:r>
              <a:rPr lang="en-US" sz="2600" dirty="0" smtClean="0"/>
              <a:t>software.a.net </a:t>
            </a:r>
            <a:endParaRPr lang="fa-IR" sz="2600" dirty="0" smtClean="0"/>
          </a:p>
          <a:p>
            <a:pPr lvl="1">
              <a:lnSpc>
                <a:spcPct val="80000"/>
              </a:lnSpc>
            </a:pPr>
            <a:r>
              <a:rPr lang="fa-IR" sz="2600" dirty="0" smtClean="0"/>
              <a:t>براى شرکت شبکه</a:t>
            </a:r>
            <a:r>
              <a:rPr lang="en-US" sz="2600" dirty="0" smtClean="0"/>
              <a:t>network.a.net :</a:t>
            </a:r>
            <a:endParaRPr lang="fa-IR" sz="2600" dirty="0" smtClean="0"/>
          </a:p>
          <a:p>
            <a:pPr lvl="1">
              <a:lnSpc>
                <a:spcPct val="80000"/>
              </a:lnSpc>
            </a:pPr>
            <a:endParaRPr lang="fa-IR" sz="2600" dirty="0" smtClean="0"/>
          </a:p>
          <a:p>
            <a:pPr>
              <a:lnSpc>
                <a:spcPct val="120000"/>
              </a:lnSpc>
            </a:pPr>
            <a:r>
              <a:rPr lang="fa-IR" sz="3200" dirty="0" smtClean="0"/>
              <a:t>این </a:t>
            </a:r>
            <a:r>
              <a:rPr lang="en-US" sz="3200" dirty="0" smtClean="0"/>
              <a:t>domain</a:t>
            </a:r>
            <a:r>
              <a:rPr lang="fa-IR" sz="3200" dirty="0" smtClean="0"/>
              <a:t>ها اصطلاحاً </a:t>
            </a:r>
            <a:r>
              <a:rPr lang="en-US" sz="3200" dirty="0" err="1" smtClean="0"/>
              <a:t>SubDomain</a:t>
            </a:r>
            <a:r>
              <a:rPr lang="fa-IR" sz="3200" dirty="0" smtClean="0"/>
              <a:t> های </a:t>
            </a:r>
            <a:r>
              <a:rPr lang="en-US" sz="3200" dirty="0" smtClean="0"/>
              <a:t>a.net</a:t>
            </a:r>
            <a:r>
              <a:rPr lang="fa-IR" sz="3200" dirty="0" smtClean="0"/>
              <a:t> هستند.و اسامی</a:t>
            </a:r>
            <a:r>
              <a:rPr lang="en-US" sz="3200" dirty="0" smtClean="0"/>
              <a:t>Web  Server</a:t>
            </a:r>
            <a:r>
              <a:rPr lang="fa-IR" sz="3200" dirty="0" smtClean="0"/>
              <a:t> آنها:</a:t>
            </a:r>
          </a:p>
          <a:p>
            <a:pPr>
              <a:lnSpc>
                <a:spcPct val="80000"/>
              </a:lnSpc>
              <a:buNone/>
              <a:tabLst>
                <a:tab pos="3657600" algn="l"/>
                <a:tab pos="4572000" algn="r"/>
              </a:tabLst>
            </a:pPr>
            <a:r>
              <a:rPr lang="fa-IR" sz="3600" dirty="0" smtClean="0"/>
              <a:t>		</a:t>
            </a:r>
            <a:r>
              <a:rPr lang="en-US" sz="2600" dirty="0" smtClean="0"/>
              <a:t>www.a.net</a:t>
            </a:r>
            <a:r>
              <a:rPr lang="fa-IR" sz="2600" dirty="0" smtClean="0"/>
              <a:t>	</a:t>
            </a:r>
            <a:r>
              <a:rPr lang="en-US" sz="2600" dirty="0" smtClean="0"/>
              <a:t> </a:t>
            </a:r>
            <a:r>
              <a:rPr lang="fa-IR" sz="2600" dirty="0" smtClean="0"/>
              <a:t>وب سرور شرکت اصلى</a:t>
            </a:r>
          </a:p>
          <a:p>
            <a:pPr>
              <a:lnSpc>
                <a:spcPct val="80000"/>
              </a:lnSpc>
              <a:buNone/>
              <a:tabLst>
                <a:tab pos="3657600" algn="l"/>
                <a:tab pos="4572000" algn="r"/>
              </a:tabLst>
            </a:pPr>
            <a:r>
              <a:rPr lang="fa-IR" sz="2600" dirty="0" smtClean="0"/>
              <a:t>		</a:t>
            </a:r>
            <a:r>
              <a:rPr lang="en-US" sz="2600" dirty="0" smtClean="0"/>
              <a:t>www.hardware.a.net</a:t>
            </a:r>
            <a:r>
              <a:rPr lang="fa-IR" sz="2600" dirty="0" smtClean="0"/>
              <a:t>	</a:t>
            </a:r>
            <a:r>
              <a:rPr lang="en-US" sz="2600" dirty="0" smtClean="0"/>
              <a:t> </a:t>
            </a:r>
            <a:r>
              <a:rPr lang="fa-IR" sz="2600" dirty="0" smtClean="0"/>
              <a:t>وب سرور شرکت سخت افزار</a:t>
            </a:r>
          </a:p>
          <a:p>
            <a:pPr>
              <a:lnSpc>
                <a:spcPct val="80000"/>
              </a:lnSpc>
              <a:buNone/>
              <a:tabLst>
                <a:tab pos="3657600" algn="l"/>
                <a:tab pos="4572000" algn="r"/>
              </a:tabLst>
            </a:pPr>
            <a:r>
              <a:rPr lang="fa-IR" sz="2600" dirty="0" smtClean="0"/>
              <a:t>		</a:t>
            </a:r>
            <a:r>
              <a:rPr lang="en-US" sz="2600" dirty="0" smtClean="0"/>
              <a:t>www.software.a.net</a:t>
            </a:r>
            <a:r>
              <a:rPr lang="fa-IR" sz="2600" dirty="0" smtClean="0"/>
              <a:t>	</a:t>
            </a:r>
            <a:r>
              <a:rPr lang="en-US" sz="2600" dirty="0" smtClean="0"/>
              <a:t> </a:t>
            </a:r>
            <a:r>
              <a:rPr lang="fa-IR" sz="2600" dirty="0" smtClean="0"/>
              <a:t>وب سرور شرکت نرم افزار</a:t>
            </a:r>
          </a:p>
          <a:p>
            <a:pPr>
              <a:lnSpc>
                <a:spcPct val="80000"/>
              </a:lnSpc>
              <a:buNone/>
              <a:tabLst>
                <a:tab pos="3657600" algn="l"/>
                <a:tab pos="4572000" algn="r"/>
              </a:tabLst>
            </a:pPr>
            <a:r>
              <a:rPr lang="fa-IR" sz="2600" dirty="0" smtClean="0"/>
              <a:t>		</a:t>
            </a:r>
            <a:r>
              <a:rPr lang="en-US" sz="2600" dirty="0" smtClean="0"/>
              <a:t>www.network.a.net</a:t>
            </a:r>
            <a:r>
              <a:rPr lang="fa-IR" sz="2600" dirty="0" smtClean="0"/>
              <a:t>	</a:t>
            </a:r>
            <a:r>
              <a:rPr lang="en-US" sz="2600" dirty="0" smtClean="0"/>
              <a:t> </a:t>
            </a:r>
            <a:r>
              <a:rPr lang="fa-IR" sz="2600" dirty="0" smtClean="0"/>
              <a:t>وب سرور شرکت شبکه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Host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dirty="0" smtClean="0"/>
              <a:t>دو اسم رايانه هایی که از سيستم عامل خانوادهٔ مايکروسافت بوده،و با پروتکل </a:t>
            </a:r>
            <a:r>
              <a:rPr lang="en-US" dirty="0" smtClean="0"/>
              <a:t>TCP/IP </a:t>
            </a:r>
            <a:r>
              <a:rPr lang="fa-IR" dirty="0" smtClean="0"/>
              <a:t>فعال شوند:</a:t>
            </a:r>
          </a:p>
          <a:p>
            <a:pPr>
              <a:lnSpc>
                <a:spcPct val="150000"/>
              </a:lnSpc>
            </a:pPr>
            <a:r>
              <a:rPr lang="fa-IR" b="1" dirty="0" smtClean="0"/>
              <a:t>الف) </a:t>
            </a:r>
            <a:r>
              <a:rPr lang="en-US" b="1" dirty="0" smtClean="0"/>
              <a:t>NetBIOS Name</a:t>
            </a:r>
            <a:r>
              <a:rPr lang="fa-IR" b="1" dirty="0" smtClean="0"/>
              <a:t> (</a:t>
            </a:r>
            <a:r>
              <a:rPr lang="en-US" b="1" dirty="0" smtClean="0"/>
              <a:t>Computer Name</a:t>
            </a:r>
            <a:r>
              <a:rPr lang="fa-IR" b="1" dirty="0" smtClean="0"/>
              <a:t>) : </a:t>
            </a:r>
          </a:p>
          <a:p>
            <a:pPr lvl="1">
              <a:lnSpc>
                <a:spcPct val="110000"/>
              </a:lnSpc>
            </a:pPr>
            <a:r>
              <a:rPr lang="fa-IR" dirty="0" smtClean="0"/>
              <a:t>در هنگام نصب </a:t>
            </a:r>
            <a:r>
              <a:rPr lang="en-US" dirty="0" smtClean="0"/>
              <a:t>OS </a:t>
            </a:r>
            <a:r>
              <a:rPr lang="fa-IR" dirty="0" smtClean="0"/>
              <a:t> ، اختصاص يک اسم حداکثر ۱۵ کاراکترى </a:t>
            </a:r>
          </a:p>
          <a:p>
            <a:pPr lvl="1">
              <a:lnSpc>
                <a:spcPct val="110000"/>
              </a:lnSpc>
            </a:pPr>
            <a:r>
              <a:rPr lang="fa-IR" dirty="0" smtClean="0"/>
              <a:t>باید محدوده شبکه داخلى منحصر به فرد بوده و تکرارى نباشد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System Properties </a:t>
            </a:r>
            <a:r>
              <a:rPr lang="fa-IR" dirty="0" smtClean="0"/>
              <a:t> </a:t>
            </a:r>
            <a:r>
              <a:rPr lang="fa-IR" dirty="0" smtClean="0">
                <a:sym typeface="Wingdings" pitchFamily="2" charset="2"/>
              </a:rPr>
              <a:t> </a:t>
            </a:r>
            <a:r>
              <a:rPr lang="en-US" dirty="0" smtClean="0"/>
              <a:t>NetBIOS Name </a:t>
            </a:r>
            <a:endParaRPr lang="fa-IR" dirty="0" smtClean="0"/>
          </a:p>
          <a:p>
            <a:pPr>
              <a:lnSpc>
                <a:spcPct val="150000"/>
              </a:lnSpc>
            </a:pPr>
            <a:r>
              <a:rPr lang="fa-IR" b="1" dirty="0" smtClean="0"/>
              <a:t>ب) </a:t>
            </a:r>
            <a:r>
              <a:rPr lang="en-US" b="1" dirty="0" smtClean="0"/>
              <a:t>TCP/IP Name </a:t>
            </a:r>
            <a:r>
              <a:rPr lang="fa-IR" b="1" dirty="0" smtClean="0"/>
              <a:t> (</a:t>
            </a:r>
            <a:r>
              <a:rPr lang="en-US" b="1" dirty="0" smtClean="0"/>
              <a:t>Full Computer</a:t>
            </a:r>
            <a:r>
              <a:rPr lang="fa-IR" b="1" dirty="0" smtClean="0"/>
              <a:t>): </a:t>
            </a:r>
          </a:p>
          <a:p>
            <a:pPr lvl="1">
              <a:lnSpc>
                <a:spcPct val="110000"/>
              </a:lnSpc>
            </a:pPr>
            <a:r>
              <a:rPr lang="fa-IR" dirty="0" smtClean="0"/>
              <a:t>همان </a:t>
            </a:r>
            <a:r>
              <a:rPr lang="en-US" dirty="0" smtClean="0"/>
              <a:t>Host Name </a:t>
            </a:r>
            <a:r>
              <a:rPr lang="fa-IR" dirty="0" smtClean="0"/>
              <a:t>در پروتکل </a:t>
            </a:r>
            <a:r>
              <a:rPr lang="en-US" dirty="0" smtClean="0"/>
              <a:t>TCP/IP</a:t>
            </a:r>
            <a:r>
              <a:rPr lang="fa-IR" dirty="0" smtClean="0"/>
              <a:t> (ممکن است قالب اول يا دوم باشد)</a:t>
            </a:r>
          </a:p>
          <a:p>
            <a:pPr lvl="1">
              <a:lnSpc>
                <a:spcPct val="110000"/>
              </a:lnSpc>
            </a:pPr>
            <a:r>
              <a:rPr lang="fa-IR" dirty="0" smtClean="0"/>
              <a:t>در رايانه هايى که عضو</a:t>
            </a:r>
            <a:r>
              <a:rPr lang="en-US" dirty="0" smtClean="0"/>
              <a:t>Work Group</a:t>
            </a:r>
            <a:r>
              <a:rPr lang="fa-IR" dirty="0" smtClean="0"/>
              <a:t> </a:t>
            </a:r>
            <a:r>
              <a:rPr lang="fa-IR" dirty="0" smtClean="0">
                <a:sym typeface="Wingdings" pitchFamily="2" charset="2"/>
              </a:rPr>
              <a:t> </a:t>
            </a:r>
            <a:r>
              <a:rPr lang="en-US" dirty="0" smtClean="0"/>
              <a:t>TCP/IP Name </a:t>
            </a:r>
            <a:r>
              <a:rPr lang="fa-IR" dirty="0" smtClean="0"/>
              <a:t>= </a:t>
            </a:r>
            <a:r>
              <a:rPr lang="en-US" dirty="0" smtClean="0"/>
              <a:t>NetBIOS Name </a:t>
            </a:r>
            <a:endParaRPr lang="fa-IR" dirty="0" smtClean="0"/>
          </a:p>
          <a:p>
            <a:pPr lvl="1">
              <a:lnSpc>
                <a:spcPct val="110000"/>
              </a:lnSpc>
            </a:pPr>
            <a:r>
              <a:rPr lang="fa-IR" dirty="0" smtClean="0"/>
              <a:t>اگر رايانه به عضويت </a:t>
            </a:r>
            <a:r>
              <a:rPr lang="en-US" dirty="0" smtClean="0"/>
              <a:t>Domain</a:t>
            </a:r>
            <a:r>
              <a:rPr lang="fa-IR" dirty="0" smtClean="0"/>
              <a:t>در</a:t>
            </a:r>
            <a:r>
              <a:rPr lang="en-US" dirty="0" smtClean="0"/>
              <a:t>Active Directory</a:t>
            </a:r>
            <a:r>
              <a:rPr lang="fa-IR" dirty="0" smtClean="0"/>
              <a:t> </a:t>
            </a:r>
            <a:r>
              <a:rPr lang="fa-IR" dirty="0" smtClean="0">
                <a:sym typeface="Wingdings" pitchFamily="2" charset="2"/>
              </a:rPr>
              <a:t> </a:t>
            </a:r>
            <a:r>
              <a:rPr lang="en-US" dirty="0" smtClean="0"/>
              <a:t>TCP/IP Name </a:t>
            </a:r>
            <a:r>
              <a:rPr lang="fa-IR" dirty="0" smtClean="0"/>
              <a:t>در قالب دوم مى شود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r>
              <a:rPr lang="fa-IR" sz="3600" dirty="0" smtClean="0"/>
              <a:t>دو نوع آدرس برای</a:t>
            </a:r>
            <a:r>
              <a:rPr lang="en-US" sz="3600" dirty="0" smtClean="0"/>
              <a:t>IP</a:t>
            </a:r>
            <a:r>
              <a:rPr lang="fa-IR" sz="3600" dirty="0" smtClean="0"/>
              <a:t> در پروتکل</a:t>
            </a:r>
            <a:r>
              <a:rPr lang="en-US" sz="3600" dirty="0" smtClean="0"/>
              <a:t>TCP/IP </a:t>
            </a:r>
            <a:r>
              <a:rPr lang="fa-IR" sz="3600" b="1" dirty="0" smtClean="0"/>
              <a:t>:</a:t>
            </a:r>
          </a:p>
          <a:p>
            <a:pPr lvl="1"/>
            <a:r>
              <a:rPr lang="en-US" sz="3200" dirty="0" smtClean="0"/>
              <a:t>IPv4</a:t>
            </a:r>
            <a:r>
              <a:rPr lang="fa-IR" sz="3200" dirty="0" smtClean="0"/>
              <a:t>: آدرس</a:t>
            </a:r>
            <a:r>
              <a:rPr lang="en-US" sz="3200" dirty="0" smtClean="0"/>
              <a:t>IP</a:t>
            </a:r>
            <a:r>
              <a:rPr lang="fa-IR" sz="3200" dirty="0" smtClean="0"/>
              <a:t> نسخه ۴</a:t>
            </a:r>
          </a:p>
          <a:p>
            <a:pPr lvl="1"/>
            <a:r>
              <a:rPr lang="en-US" sz="3200" dirty="0" smtClean="0"/>
              <a:t>IPv6</a:t>
            </a:r>
            <a:r>
              <a:rPr lang="fa-IR" sz="3200" dirty="0" smtClean="0"/>
              <a:t>: آدرس</a:t>
            </a:r>
            <a:r>
              <a:rPr lang="en-US" sz="3200" dirty="0" smtClean="0"/>
              <a:t>IP</a:t>
            </a:r>
            <a:r>
              <a:rPr lang="fa-IR" sz="3200" dirty="0" smtClean="0"/>
              <a:t> نسخه 6</a:t>
            </a:r>
          </a:p>
          <a:p>
            <a:endParaRPr lang="fa-IR" sz="3600" dirty="0" smtClean="0"/>
          </a:p>
          <a:p>
            <a:r>
              <a:rPr lang="fa-IR" sz="3600" dirty="0" smtClean="0"/>
              <a:t>نکته : ويندوز </a:t>
            </a:r>
            <a:r>
              <a:rPr lang="en-US" sz="3600" dirty="0" smtClean="0"/>
              <a:t>XP </a:t>
            </a:r>
            <a:r>
              <a:rPr lang="fa-IR" sz="3600" dirty="0" smtClean="0"/>
              <a:t> فقط از </a:t>
            </a:r>
            <a:r>
              <a:rPr lang="en-US" sz="3600" dirty="0" smtClean="0"/>
              <a:t>IPv4</a:t>
            </a:r>
            <a:r>
              <a:rPr lang="fa-IR" sz="3600" dirty="0" smtClean="0"/>
              <a:t> پشتيبانی می کند که به صورت </a:t>
            </a:r>
            <a:r>
              <a:rPr lang="en-US" sz="3600" dirty="0" smtClean="0"/>
              <a:t>IP</a:t>
            </a:r>
            <a:r>
              <a:rPr lang="fa-IR" sz="3600" dirty="0" smtClean="0"/>
              <a:t>نمايش داده می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استانداردهای اينترنت برای انواع آدرس </a:t>
            </a:r>
            <a:r>
              <a:rPr lang="en-US" sz="2800" dirty="0" smtClean="0"/>
              <a:t>IPv4</a:t>
            </a:r>
          </a:p>
          <a:p>
            <a:r>
              <a:rPr lang="en-US" sz="2800" b="1" dirty="0" err="1" smtClean="0"/>
              <a:t>Unicast</a:t>
            </a:r>
            <a:r>
              <a:rPr lang="fa-IR" sz="2800" b="1" dirty="0" smtClean="0"/>
              <a:t> : </a:t>
            </a:r>
            <a:r>
              <a:rPr lang="fa-IR" sz="2800" dirty="0" smtClean="0"/>
              <a:t> اختصاص برای </a:t>
            </a:r>
            <a:r>
              <a:rPr lang="fa-IR" sz="2800" dirty="0" smtClean="0">
                <a:solidFill>
                  <a:srgbClr val="FF0000"/>
                </a:solidFill>
              </a:rPr>
              <a:t>يک رابط </a:t>
            </a:r>
            <a:r>
              <a:rPr lang="fa-IR" sz="2800" dirty="0" smtClean="0"/>
              <a:t>شبکه در يک زير شبکه (يک مخاطب)</a:t>
            </a:r>
            <a:endParaRPr lang="fa-IR" sz="2800" b="1" dirty="0" smtClean="0"/>
          </a:p>
          <a:p>
            <a:pPr lvl="1"/>
            <a:r>
              <a:rPr lang="fa-IR" sz="2400" dirty="0" smtClean="0"/>
              <a:t>برای ارتباط يک به يک استفاده می شود مانند آدرس يک منزل در شهر بعنوان گيرنده</a:t>
            </a:r>
          </a:p>
          <a:p>
            <a:pPr lvl="1"/>
            <a:endParaRPr lang="en-US" sz="2000" b="1" dirty="0" smtClean="0"/>
          </a:p>
          <a:p>
            <a:r>
              <a:rPr lang="en-US" sz="2800" b="1" dirty="0" smtClean="0"/>
              <a:t>Multicast</a:t>
            </a:r>
            <a:r>
              <a:rPr lang="fa-IR" sz="2800" b="1" dirty="0" smtClean="0"/>
              <a:t> : </a:t>
            </a:r>
            <a:r>
              <a:rPr lang="fa-IR" sz="2800" dirty="0" smtClean="0"/>
              <a:t>اختصاص به </a:t>
            </a:r>
            <a:r>
              <a:rPr lang="fa-IR" sz="2800" dirty="0" smtClean="0">
                <a:solidFill>
                  <a:srgbClr val="FF0000"/>
                </a:solidFill>
              </a:rPr>
              <a:t>يک يا چند رابط </a:t>
            </a:r>
            <a:r>
              <a:rPr lang="fa-IR" sz="2800" dirty="0" smtClean="0"/>
              <a:t>شبکه واقع در زير شبکه های مختلف(چند مخاطب)  </a:t>
            </a:r>
          </a:p>
          <a:p>
            <a:pPr lvl="1"/>
            <a:r>
              <a:rPr lang="fa-IR" sz="2400" dirty="0" smtClean="0"/>
              <a:t>برای ارتباط يک به چند استفاده می شود</a:t>
            </a:r>
          </a:p>
          <a:p>
            <a:pPr lvl="1"/>
            <a:endParaRPr lang="en-US" sz="2000" b="1" dirty="0" smtClean="0"/>
          </a:p>
          <a:p>
            <a:r>
              <a:rPr lang="en-US" sz="2800" b="1" dirty="0" smtClean="0"/>
              <a:t>Broadcast</a:t>
            </a:r>
            <a:r>
              <a:rPr lang="fa-IR" sz="2800" b="1" dirty="0" smtClean="0"/>
              <a:t> : ا</a:t>
            </a:r>
            <a:r>
              <a:rPr lang="fa-IR" sz="2800" dirty="0" smtClean="0"/>
              <a:t>ختصاص </a:t>
            </a:r>
            <a:r>
              <a:rPr lang="fa-IR" sz="2800" dirty="0" smtClean="0">
                <a:solidFill>
                  <a:srgbClr val="FF0000"/>
                </a:solidFill>
              </a:rPr>
              <a:t>تمام رابط های شبکه </a:t>
            </a:r>
            <a:r>
              <a:rPr lang="fa-IR" sz="2800" dirty="0" smtClean="0"/>
              <a:t>در يک زير شبکه (برای تمام مخاطب های يک زير شبکه) </a:t>
            </a:r>
          </a:p>
          <a:p>
            <a:pPr lvl="1"/>
            <a:r>
              <a:rPr lang="fa-IR" sz="2400" dirty="0" smtClean="0"/>
              <a:t>برای ارتباط يک به همه در يک زير شبکه استفاده می شود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14063" t="21875" r="13281" b="22917"/>
          <a:stretch>
            <a:fillRect/>
          </a:stretch>
        </p:blipFill>
        <p:spPr bwMode="auto">
          <a:xfrm>
            <a:off x="914400" y="1828800"/>
            <a:ext cx="7086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5943600"/>
            <a:ext cx="1905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Broadcast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5949434"/>
            <a:ext cx="14109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Unicast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6019800" y="5949434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Multicast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6417E-6 L -0.33542 -0.6447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-3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89413E-6 L 0.47083 -0.6770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00" y="-3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46417E-6 L -0.35937 -0.65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00" y="-3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66800"/>
          </a:xfrm>
        </p:spPr>
        <p:txBody>
          <a:bodyPr>
            <a:normAutofit fontScale="90000"/>
          </a:bodyPr>
          <a:lstStyle/>
          <a:p>
            <a:pPr algn="just" rtl="1"/>
            <a:r>
              <a:rPr lang="fa-IR" dirty="0" smtClean="0"/>
              <a:t>با توجه به انواع مخاطبین در شبکه، اگر ارسال اطلاعات برای گروهی از استفاده کنندگان باشد، به این عمل چه می گویند؟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1"/>
            <a:ext cx="8458200" cy="3048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Unicast</a:t>
            </a:r>
            <a:endParaRPr lang="en-US" sz="3600" dirty="0" smtClean="0"/>
          </a:p>
          <a:p>
            <a:r>
              <a:rPr lang="en-US" sz="3600" dirty="0" smtClean="0"/>
              <a:t>Broadcast</a:t>
            </a:r>
          </a:p>
          <a:p>
            <a:r>
              <a:rPr lang="en-US" sz="3600" dirty="0" smtClean="0"/>
              <a:t>Multicast</a:t>
            </a:r>
          </a:p>
          <a:p>
            <a:r>
              <a:rPr lang="en-US" sz="3600" dirty="0" err="1" smtClean="0"/>
              <a:t>Senddata</a:t>
            </a:r>
            <a:endParaRPr lang="fa-IR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r>
              <a:rPr lang="fa-IR" sz="3200" b="1" dirty="0" smtClean="0"/>
              <a:t>آدرس های</a:t>
            </a:r>
            <a:r>
              <a:rPr lang="en-US" sz="3200" b="1" dirty="0" err="1" smtClean="0"/>
              <a:t>Unicast</a:t>
            </a:r>
            <a:r>
              <a:rPr lang="fa-IR" sz="3200" b="1" dirty="0" smtClean="0"/>
              <a:t> در</a:t>
            </a:r>
            <a:r>
              <a:rPr lang="en-US" sz="3200" b="1" dirty="0" smtClean="0"/>
              <a:t>IPv4 </a:t>
            </a:r>
          </a:p>
          <a:p>
            <a:pPr lvl="1"/>
            <a:r>
              <a:rPr lang="fa-IR" sz="3200" dirty="0" smtClean="0"/>
              <a:t>آدرس های </a:t>
            </a:r>
            <a:r>
              <a:rPr lang="en-US" sz="3200" dirty="0" err="1" smtClean="0"/>
              <a:t>Unicast</a:t>
            </a:r>
            <a:r>
              <a:rPr lang="fa-IR" sz="3200" dirty="0" smtClean="0"/>
              <a:t>محل قرار گرفتن مخاطب را در شبکه تعيين می کنند</a:t>
            </a:r>
          </a:p>
          <a:p>
            <a:pPr lvl="1"/>
            <a:r>
              <a:rPr lang="fa-IR" sz="3200" dirty="0" smtClean="0"/>
              <a:t>بايد در سطح جهان منحصر به فرد بوده و دارای قالب يکسان باشد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r>
              <a:rPr lang="fa-IR" sz="2800" dirty="0" smtClean="0"/>
              <a:t>بخش های آدرس؟</a:t>
            </a:r>
          </a:p>
          <a:p>
            <a:pPr lvl="1"/>
            <a:r>
              <a:rPr lang="fa-IR" sz="2500" dirty="0" smtClean="0">
                <a:solidFill>
                  <a:srgbClr val="FF0000"/>
                </a:solidFill>
              </a:rPr>
              <a:t>پيشوند زير شبکه (</a:t>
            </a:r>
            <a:r>
              <a:rPr lang="en-US" sz="2800" dirty="0" smtClean="0"/>
              <a:t>Subnet prefix</a:t>
            </a:r>
            <a:r>
              <a:rPr lang="fa-IR" sz="2500" dirty="0" smtClean="0">
                <a:solidFill>
                  <a:srgbClr val="FF0000"/>
                </a:solidFill>
              </a:rPr>
              <a:t>): </a:t>
            </a:r>
          </a:p>
          <a:p>
            <a:pPr lvl="2"/>
            <a:r>
              <a:rPr lang="fa-IR" sz="2400" dirty="0" smtClean="0"/>
              <a:t>برای شناسايی زير شبکه </a:t>
            </a:r>
            <a:r>
              <a:rPr lang="fa-IR" sz="2400" dirty="0" smtClean="0">
                <a:solidFill>
                  <a:srgbClr val="FF0000"/>
                </a:solidFill>
              </a:rPr>
              <a:t>(آدرس شبکه)</a:t>
            </a:r>
            <a:endParaRPr lang="fa-IR" sz="2200" dirty="0" smtClean="0">
              <a:solidFill>
                <a:srgbClr val="FF0000"/>
              </a:solidFill>
            </a:endParaRPr>
          </a:p>
          <a:p>
            <a:pPr lvl="2"/>
            <a:r>
              <a:rPr lang="fa-IR" sz="2500" dirty="0" smtClean="0"/>
              <a:t>تمام گره های شبکه در يک زير شبکه بايد دارای </a:t>
            </a:r>
            <a:r>
              <a:rPr lang="en-US" sz="2500" dirty="0" smtClean="0"/>
              <a:t>Subnet prefix</a:t>
            </a:r>
            <a:r>
              <a:rPr lang="fa-IR" sz="2500" dirty="0" smtClean="0"/>
              <a:t> منحصر به فرد باشند </a:t>
            </a:r>
            <a:endParaRPr lang="fa-IR" sz="2200" dirty="0" smtClean="0">
              <a:solidFill>
                <a:srgbClr val="FF0000"/>
              </a:solidFill>
            </a:endParaRPr>
          </a:p>
          <a:p>
            <a:pPr lvl="1"/>
            <a:r>
              <a:rPr lang="en-US" sz="2500" dirty="0" smtClean="0">
                <a:solidFill>
                  <a:srgbClr val="00B050"/>
                </a:solidFill>
              </a:rPr>
              <a:t>ID</a:t>
            </a:r>
            <a:r>
              <a:rPr lang="fa-IR" sz="2500" dirty="0" smtClean="0">
                <a:solidFill>
                  <a:srgbClr val="00B050"/>
                </a:solidFill>
              </a:rPr>
              <a:t>ميزبان (</a:t>
            </a:r>
            <a:r>
              <a:rPr lang="en-US" sz="2500" dirty="0" smtClean="0">
                <a:solidFill>
                  <a:srgbClr val="00B050"/>
                </a:solidFill>
              </a:rPr>
              <a:t>Host ID</a:t>
            </a:r>
            <a:r>
              <a:rPr lang="fa-IR" sz="2500" dirty="0" smtClean="0">
                <a:solidFill>
                  <a:srgbClr val="00B050"/>
                </a:solidFill>
              </a:rPr>
              <a:t> یا </a:t>
            </a:r>
            <a:r>
              <a:rPr lang="en-US" sz="2500" dirty="0" smtClean="0">
                <a:solidFill>
                  <a:srgbClr val="00B050"/>
                </a:solidFill>
              </a:rPr>
              <a:t>Node ID</a:t>
            </a:r>
            <a:r>
              <a:rPr lang="fa-IR" sz="2500" dirty="0" smtClean="0">
                <a:solidFill>
                  <a:srgbClr val="00B050"/>
                </a:solidFill>
              </a:rPr>
              <a:t>):</a:t>
            </a:r>
          </a:p>
          <a:p>
            <a:pPr lvl="2"/>
            <a:r>
              <a:rPr lang="fa-IR" sz="2500" dirty="0" smtClean="0"/>
              <a:t>برای شناسايی گره ها در زير شبکه </a:t>
            </a:r>
            <a:r>
              <a:rPr lang="fa-IR" sz="2500" dirty="0" smtClean="0">
                <a:solidFill>
                  <a:srgbClr val="00B050"/>
                </a:solidFill>
              </a:rPr>
              <a:t>(آدرس گره)</a:t>
            </a:r>
          </a:p>
          <a:p>
            <a:pPr lvl="2"/>
            <a:r>
              <a:rPr lang="fa-IR" sz="2500" dirty="0" smtClean="0"/>
              <a:t>هر میزبان باید دارای  </a:t>
            </a:r>
            <a:r>
              <a:rPr lang="en-US" sz="2500" dirty="0" smtClean="0"/>
              <a:t>Host ID</a:t>
            </a:r>
            <a:r>
              <a:rPr lang="fa-IR" sz="2500" dirty="0" smtClean="0"/>
              <a:t>منحصر به فرد باشد </a:t>
            </a:r>
            <a:endParaRPr lang="en-US" sz="2500" dirty="0" smtClean="0"/>
          </a:p>
          <a:p>
            <a:pPr lvl="1"/>
            <a:endParaRPr lang="fa-IR" sz="25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2800" dirty="0" smtClean="0"/>
              <a:t>IPv4 Address=</a:t>
            </a:r>
            <a:r>
              <a:rPr lang="en-US" sz="2800" dirty="0" smtClean="0">
                <a:solidFill>
                  <a:srgbClr val="FF0000"/>
                </a:solidFill>
              </a:rPr>
              <a:t>Subnet prefix </a:t>
            </a:r>
            <a:r>
              <a:rPr lang="en-US" sz="2800" dirty="0" smtClean="0"/>
              <a:t>+ </a:t>
            </a:r>
            <a:r>
              <a:rPr lang="en-US" sz="2800" dirty="0" smtClean="0">
                <a:solidFill>
                  <a:srgbClr val="00B050"/>
                </a:solidFill>
              </a:rPr>
              <a:t>Host ID</a:t>
            </a:r>
          </a:p>
          <a:p>
            <a:pPr algn="ctr">
              <a:buNone/>
            </a:pPr>
            <a:endParaRPr lang="en-US" sz="90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n-US" sz="1050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en-US" sz="2800" dirty="0" smtClean="0"/>
              <a:t>IPv4 Address =</a:t>
            </a:r>
            <a:r>
              <a:rPr lang="en-US" sz="2800" dirty="0" smtClean="0">
                <a:solidFill>
                  <a:srgbClr val="FF0000"/>
                </a:solidFill>
              </a:rPr>
              <a:t>Network ID </a:t>
            </a:r>
            <a:r>
              <a:rPr lang="en-US" sz="2800" dirty="0" smtClean="0"/>
              <a:t>+</a:t>
            </a:r>
            <a:r>
              <a:rPr lang="en-US" sz="2800" dirty="0" smtClean="0">
                <a:solidFill>
                  <a:srgbClr val="00B050"/>
                </a:solidFill>
              </a:rPr>
              <a:t>Node 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8374" y="5791200"/>
            <a:ext cx="2720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rgbClr val="FF0000"/>
                </a:solidFill>
                <a:cs typeface="B Zar" pitchFamily="2" charset="-78"/>
              </a:rPr>
              <a:t>شناسه شبکه يا آدرس شبکه </a:t>
            </a:r>
            <a:endParaRPr lang="en-US" sz="2400" dirty="0">
              <a:solidFill>
                <a:srgbClr val="FF0000"/>
              </a:solidFill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7774" y="5791200"/>
            <a:ext cx="1444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dirty="0" smtClean="0">
                <a:solidFill>
                  <a:srgbClr val="00B050"/>
                </a:solidFill>
                <a:cs typeface="B Zar" pitchFamily="2" charset="-78"/>
              </a:rPr>
              <a:t>آدرس ميزبان </a:t>
            </a:r>
            <a:endParaRPr lang="en-US" sz="2400" dirty="0">
              <a:solidFill>
                <a:srgbClr val="00B050"/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نکات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IP Address</a:t>
            </a:r>
            <a:r>
              <a:rPr lang="fa-IR" sz="2800" dirty="0" smtClean="0"/>
              <a:t>؟</a:t>
            </a:r>
          </a:p>
          <a:p>
            <a:pPr lvl="1"/>
            <a:r>
              <a:rPr lang="fa-IR" sz="2500" dirty="0" smtClean="0"/>
              <a:t>مجموعه يک عدد ۳۲ بيتی يا ۴ بايتی است به فرم زیر</a:t>
            </a:r>
          </a:p>
          <a:p>
            <a:endParaRPr lang="fa-IR" sz="2800" dirty="0" smtClean="0"/>
          </a:p>
          <a:p>
            <a:pPr algn="ctr">
              <a:buNone/>
            </a:pPr>
            <a:r>
              <a:rPr lang="fa-IR" sz="2800" dirty="0" smtClean="0"/>
              <a:t> </a:t>
            </a:r>
            <a:r>
              <a:rPr lang="en-US" sz="8800" dirty="0" err="1" smtClean="0"/>
              <a:t>w.x.y.z</a:t>
            </a:r>
            <a:endParaRPr lang="en-US" sz="2800" dirty="0" smtClean="0"/>
          </a:p>
          <a:p>
            <a:endParaRPr lang="fa-IR" sz="2800" dirty="0" smtClean="0"/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يک تا ۳ بايت </a:t>
            </a:r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يک تا ٣ بايت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اهمیت 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3200" dirty="0" smtClean="0"/>
              <a:t>يکی از مهم ترين پروتکل های شبکه های کامپيوتری</a:t>
            </a: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fa-IR" sz="3200" dirty="0" smtClean="0"/>
              <a:t>اولين بار، مورد استفاده در سيستم عامل </a:t>
            </a:r>
            <a:r>
              <a:rPr lang="en-US" sz="3200" dirty="0" smtClean="0"/>
              <a:t>UNIX</a:t>
            </a:r>
            <a:endParaRPr lang="fa-IR" sz="3200" dirty="0" smtClean="0"/>
          </a:p>
          <a:p>
            <a:pPr>
              <a:lnSpc>
                <a:spcPct val="150000"/>
              </a:lnSpc>
            </a:pPr>
            <a:r>
              <a:rPr lang="fa-IR" sz="3200" dirty="0" smtClean="0"/>
              <a:t>اينترنت (بعنوان بزرگترين شبکه) از این پروتکل، به منظور ارتباط دستگاه های متفاوت استفاده می کند</a:t>
            </a:r>
          </a:p>
          <a:p>
            <a:pPr>
              <a:lnSpc>
                <a:spcPct val="150000"/>
              </a:lnSpc>
            </a:pPr>
            <a:r>
              <a:rPr lang="fa-IR" sz="3200" dirty="0" smtClean="0"/>
              <a:t>ارتباط در اينترنت بدون </a:t>
            </a:r>
            <a:r>
              <a:rPr lang="en-US" sz="3200" dirty="0" smtClean="0"/>
              <a:t>TCP/IP</a:t>
            </a:r>
            <a:r>
              <a:rPr lang="fa-IR" sz="3200" dirty="0" smtClean="0"/>
              <a:t> تقريباً غيرممکن است</a:t>
            </a:r>
          </a:p>
          <a:p>
            <a:pPr>
              <a:lnSpc>
                <a:spcPct val="150000"/>
              </a:lnSpc>
            </a:pPr>
            <a:r>
              <a:rPr lang="fa-IR" sz="3200" dirty="0" smtClean="0"/>
              <a:t>اکثر سرويس های اينترنت تحت قوانين </a:t>
            </a:r>
            <a:r>
              <a:rPr lang="en-US" sz="3200" dirty="0" smtClean="0"/>
              <a:t>TCP/IP</a:t>
            </a:r>
            <a:r>
              <a:rPr lang="fa-IR" sz="3200" dirty="0" smtClean="0"/>
              <a:t>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3047999"/>
          </a:xfrm>
        </p:spPr>
        <p:txBody>
          <a:bodyPr>
            <a:normAutofit/>
          </a:bodyPr>
          <a:lstStyle/>
          <a:p>
            <a:r>
              <a:rPr lang="fa-IR" sz="2800" dirty="0" smtClean="0"/>
              <a:t>کلاس های </a:t>
            </a:r>
            <a:r>
              <a:rPr lang="en-US" sz="2800" dirty="0" smtClean="0"/>
              <a:t>IP Address</a:t>
            </a:r>
            <a:r>
              <a:rPr lang="fa-IR" sz="2800" dirty="0" smtClean="0"/>
              <a:t>؟</a:t>
            </a:r>
          </a:p>
          <a:p>
            <a:pPr lvl="1"/>
            <a:r>
              <a:rPr lang="fa-IR" sz="2500" dirty="0" smtClean="0"/>
              <a:t>تعیین ميزان بيت يا بايت اختصاص يافته به پيشوند زير شبکه و</a:t>
            </a:r>
            <a:r>
              <a:rPr lang="en-US" sz="2500" dirty="0" smtClean="0"/>
              <a:t>Host ID </a:t>
            </a:r>
            <a:endParaRPr lang="fa-IR" sz="2500" dirty="0" smtClean="0"/>
          </a:p>
          <a:p>
            <a:pPr lvl="1"/>
            <a:r>
              <a:rPr lang="fa-IR" dirty="0" smtClean="0"/>
              <a:t>تعیین تعداد شبکه ها و تعداد ميزبان ها </a:t>
            </a:r>
          </a:p>
          <a:p>
            <a:endParaRPr lang="fa-IR" dirty="0" smtClean="0"/>
          </a:p>
          <a:p>
            <a:r>
              <a:rPr lang="fa-IR" sz="2800" dirty="0" smtClean="0"/>
              <a:t>انواع کلاس های </a:t>
            </a:r>
            <a:r>
              <a:rPr lang="en-US" sz="2800" dirty="0" smtClean="0"/>
              <a:t>IP Address</a:t>
            </a:r>
            <a:r>
              <a:rPr lang="fa-IR" sz="2800" dirty="0" smtClean="0"/>
              <a:t>؟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743200" y="3505200"/>
          <a:ext cx="4343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-1752600" y="2362200"/>
          <a:ext cx="4648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5410200" y="3657600"/>
          <a:ext cx="44958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 fontScale="92500"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A</a:t>
            </a:r>
            <a:r>
              <a:rPr lang="fa-IR" sz="2600" b="1" dirty="0" smtClean="0"/>
              <a:t>: </a:t>
            </a:r>
            <a:r>
              <a:rPr lang="fa-IR" sz="2800" dirty="0" smtClean="0"/>
              <a:t>مورد استفاده برای شبکه هاي دارای ميزبان های خيلی زياد</a:t>
            </a:r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يک بايت (</a:t>
            </a:r>
            <a:r>
              <a:rPr lang="fa-IR" sz="2400" dirty="0" smtClean="0"/>
              <a:t>۸ بيت اول  یعنی </a:t>
            </a:r>
            <a:r>
              <a:rPr lang="en-US" sz="2400" dirty="0" smtClean="0"/>
              <a:t>W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٣ بايت(</a:t>
            </a:r>
            <a:r>
              <a:rPr lang="fa-IR" sz="2400" dirty="0" smtClean="0"/>
              <a:t>۲۴ بيت باقیمانده یعنی </a:t>
            </a:r>
            <a:r>
              <a:rPr lang="en-US" sz="2400" dirty="0" err="1" smtClean="0"/>
              <a:t>x.y.z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A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.host.host.host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A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هر </a:t>
            </a:r>
            <a:r>
              <a:rPr lang="en-US" sz="2500" dirty="0" smtClean="0"/>
              <a:t>Host</a:t>
            </a:r>
            <a:r>
              <a:rPr lang="fa-IR" sz="2500" dirty="0" smtClean="0"/>
              <a:t>، </a:t>
            </a:r>
            <a:r>
              <a:rPr lang="fa-IR" sz="2500" baseline="30000" dirty="0" smtClean="0"/>
              <a:t>8 </a:t>
            </a:r>
            <a:r>
              <a:rPr lang="fa-IR" sz="2500" dirty="0" smtClean="0"/>
              <a:t>2 یعنی ۰ تا ۲۵۵ می باشد ولی اعداد ۰ و ۲۵۵ برای استفاده در شرايط خاص</a:t>
            </a:r>
          </a:p>
          <a:p>
            <a:pPr lvl="1"/>
            <a:r>
              <a:rPr lang="fa-IR" sz="2500" dirty="0" smtClean="0"/>
              <a:t>پس بجای هر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۱ تا ۲۵۴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کلاس</a:t>
            </a:r>
            <a:r>
              <a:rPr lang="en-US" sz="2500" dirty="0" smtClean="0"/>
              <a:t>A</a:t>
            </a:r>
            <a:r>
              <a:rPr lang="fa-IR" sz="2500" dirty="0" smtClean="0"/>
              <a:t> تا ۱۲۶ شبکه را پشتيبانی می کند </a:t>
            </a:r>
            <a:r>
              <a:rPr lang="en-US" sz="2500" dirty="0" smtClean="0">
                <a:sym typeface="Wingdings" pitchFamily="2" charset="2"/>
              </a:rPr>
              <a:t></a:t>
            </a:r>
            <a:r>
              <a:rPr lang="fa-IR" sz="2500" dirty="0" smtClean="0"/>
              <a:t>به جای </a:t>
            </a:r>
            <a:r>
              <a:rPr lang="en-US" sz="2500" dirty="0" smtClean="0">
                <a:solidFill>
                  <a:srgbClr val="FF0000"/>
                </a:solidFill>
              </a:rPr>
              <a:t>Network</a:t>
            </a:r>
            <a:r>
              <a:rPr lang="fa-IR" sz="2500" dirty="0" smtClean="0"/>
              <a:t>(همان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۱ تا ۱۲۶</a:t>
            </a: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A</a:t>
            </a:r>
            <a:r>
              <a:rPr lang="fa-IR" sz="2500" dirty="0" smtClean="0"/>
              <a:t> اولين بيت سمت چپ هميشه بايد صفر باشد </a:t>
            </a:r>
          </a:p>
          <a:p>
            <a:pPr lvl="1"/>
            <a:r>
              <a:rPr lang="fa-IR" sz="2500" dirty="0" smtClean="0"/>
              <a:t>عدد ۱۲۷  برای</a:t>
            </a:r>
            <a:r>
              <a:rPr lang="en-US" sz="2500" dirty="0" smtClean="0"/>
              <a:t>Loop back </a:t>
            </a:r>
            <a:r>
              <a:rPr lang="fa-IR" sz="2500" dirty="0" smtClean="0"/>
              <a:t>ذخيره شده است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66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برای شبکه هایی که دارای میزبان های خیلی زیادی هستند، کدام کلاس مورد استفاده قرار می گیرد؟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1"/>
            <a:ext cx="8458200" cy="3048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</a:t>
            </a:r>
          </a:p>
          <a:p>
            <a:r>
              <a:rPr lang="en-US" sz="3600" dirty="0" smtClean="0"/>
              <a:t>B</a:t>
            </a:r>
          </a:p>
          <a:p>
            <a:r>
              <a:rPr lang="en-US" sz="3600" dirty="0" smtClean="0"/>
              <a:t>C</a:t>
            </a:r>
          </a:p>
          <a:p>
            <a:r>
              <a:rPr lang="en-US" sz="3600" dirty="0" smtClean="0"/>
              <a:t>D</a:t>
            </a:r>
            <a:endParaRPr lang="fa-IR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 fontScale="92500"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B</a:t>
            </a:r>
            <a:r>
              <a:rPr lang="fa-IR" sz="2600" b="1" dirty="0" smtClean="0"/>
              <a:t>: </a:t>
            </a:r>
            <a:r>
              <a:rPr lang="fa-IR" sz="2800" dirty="0" smtClean="0"/>
              <a:t>مورد استفاده برای شبکه های متوسط تا بزرگ </a:t>
            </a:r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2 بايت (</a:t>
            </a:r>
            <a:r>
              <a:rPr lang="fa-IR" sz="2400" dirty="0" smtClean="0"/>
              <a:t>16 بيت اول  یعنی </a:t>
            </a:r>
            <a:r>
              <a:rPr lang="en-US" sz="2400" dirty="0" err="1" smtClean="0"/>
              <a:t>w.x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2 بايت(</a:t>
            </a:r>
            <a:r>
              <a:rPr lang="fa-IR" sz="2400" dirty="0" smtClean="0"/>
              <a:t>16 بيت باقیمانده یعنی </a:t>
            </a:r>
            <a:r>
              <a:rPr lang="en-US" sz="2400" dirty="0" err="1" smtClean="0"/>
              <a:t>y.z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B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Network.Network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B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هر </a:t>
            </a:r>
            <a:r>
              <a:rPr lang="en-US" sz="2500" dirty="0" smtClean="0"/>
              <a:t>Host</a:t>
            </a:r>
            <a:r>
              <a:rPr lang="fa-IR" sz="2500" dirty="0" smtClean="0"/>
              <a:t>، </a:t>
            </a:r>
            <a:r>
              <a:rPr lang="fa-IR" sz="2500" baseline="30000" dirty="0" smtClean="0"/>
              <a:t>8 </a:t>
            </a:r>
            <a:r>
              <a:rPr lang="fa-IR" sz="2500" dirty="0" smtClean="0"/>
              <a:t>2 یعنی ۰ تا ۲۵۵ می باشد ولی اعداد ۰ و ۲۵۵ برای استفاده در شرايط خاص</a:t>
            </a:r>
          </a:p>
          <a:p>
            <a:pPr lvl="1"/>
            <a:r>
              <a:rPr lang="fa-IR" sz="2500" dirty="0" smtClean="0"/>
              <a:t>پس بجای هر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۱ تا ۲۵۴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کلاس</a:t>
            </a:r>
            <a:r>
              <a:rPr lang="en-US" sz="2500" dirty="0" smtClean="0"/>
              <a:t>B</a:t>
            </a:r>
            <a:r>
              <a:rPr lang="fa-IR" sz="2500" dirty="0" smtClean="0"/>
              <a:t> تا </a:t>
            </a:r>
            <a:r>
              <a:rPr lang="fa-IR" sz="2400" dirty="0" smtClean="0"/>
              <a:t>۱۶۳۸۴</a:t>
            </a:r>
            <a:r>
              <a:rPr lang="fa-IR" sz="2500" dirty="0" smtClean="0"/>
              <a:t> شبکه را پشتيبانی می کند </a:t>
            </a:r>
            <a:r>
              <a:rPr lang="en-US" sz="2500" dirty="0" smtClean="0">
                <a:sym typeface="Wingdings" pitchFamily="2" charset="2"/>
              </a:rPr>
              <a:t></a:t>
            </a:r>
            <a:r>
              <a:rPr lang="fa-IR" sz="2500" dirty="0" smtClean="0"/>
              <a:t>به جای </a:t>
            </a:r>
            <a:r>
              <a:rPr lang="en-US" sz="2500" dirty="0" smtClean="0">
                <a:solidFill>
                  <a:srgbClr val="FF0000"/>
                </a:solidFill>
              </a:rPr>
              <a:t>Network</a:t>
            </a:r>
            <a:r>
              <a:rPr lang="fa-IR" sz="2500" dirty="0" smtClean="0"/>
              <a:t>(همان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128تا 191</a:t>
            </a: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B</a:t>
            </a:r>
            <a:r>
              <a:rPr lang="fa-IR" sz="2500" dirty="0" smtClean="0"/>
              <a:t> اولين بيت سمت چپ هميشه یک و دومین بیت بايد صفر باشد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 fontScale="92500"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C</a:t>
            </a:r>
            <a:r>
              <a:rPr lang="fa-IR" sz="2600" b="1" dirty="0" smtClean="0"/>
              <a:t>: </a:t>
            </a:r>
            <a:r>
              <a:rPr lang="fa-IR" sz="2800" dirty="0" smtClean="0"/>
              <a:t>مورد استفاده برای آدرس دهی شبکه های کوچک</a:t>
            </a:r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3 بايت (</a:t>
            </a:r>
            <a:r>
              <a:rPr lang="fa-IR" sz="2400" dirty="0" smtClean="0"/>
              <a:t>24 بيت اول  یعنی </a:t>
            </a:r>
            <a:r>
              <a:rPr lang="en-US" sz="2400" dirty="0" err="1" smtClean="0"/>
              <a:t>w.x.y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1 بايت(</a:t>
            </a:r>
            <a:r>
              <a:rPr lang="fa-IR" sz="2400" dirty="0" smtClean="0"/>
              <a:t>8 بيت باقیمانده یعنی </a:t>
            </a:r>
            <a:r>
              <a:rPr lang="en-US" sz="2400" dirty="0" smtClean="0"/>
              <a:t>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C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Network.Network.Network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C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هر </a:t>
            </a:r>
            <a:r>
              <a:rPr lang="en-US" sz="2500" dirty="0" smtClean="0"/>
              <a:t>Host</a:t>
            </a:r>
            <a:r>
              <a:rPr lang="fa-IR" sz="2500" dirty="0" smtClean="0"/>
              <a:t>، </a:t>
            </a:r>
            <a:r>
              <a:rPr lang="fa-IR" sz="2500" baseline="30000" dirty="0" smtClean="0"/>
              <a:t>8 </a:t>
            </a:r>
            <a:r>
              <a:rPr lang="fa-IR" sz="2500" dirty="0" smtClean="0"/>
              <a:t>2 یعنی ۰ تا ۲۵۵ می باشد ولی اعداد ۰ و ۲۵۵ برای استفاده در شرايط خاص</a:t>
            </a:r>
          </a:p>
          <a:p>
            <a:pPr lvl="1"/>
            <a:r>
              <a:rPr lang="fa-IR" sz="2500" dirty="0" smtClean="0"/>
              <a:t>پس بجای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۱ تا ۲۵۴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کلاس</a:t>
            </a:r>
            <a:r>
              <a:rPr lang="en-US" sz="2500" dirty="0" smtClean="0"/>
              <a:t>C</a:t>
            </a:r>
            <a:r>
              <a:rPr lang="fa-IR" sz="2500" dirty="0" smtClean="0"/>
              <a:t> تا </a:t>
            </a:r>
            <a:r>
              <a:rPr lang="fa-IR" sz="2400" dirty="0" smtClean="0"/>
              <a:t>۲۰۹۷۱۵۲</a:t>
            </a:r>
            <a:r>
              <a:rPr lang="fa-IR" sz="2500" dirty="0" smtClean="0"/>
              <a:t> شبکه را پشتيبانی می کند </a:t>
            </a:r>
            <a:r>
              <a:rPr lang="en-US" sz="2500" dirty="0" smtClean="0">
                <a:sym typeface="Wingdings" pitchFamily="2" charset="2"/>
              </a:rPr>
              <a:t></a:t>
            </a:r>
            <a:r>
              <a:rPr lang="fa-IR" sz="2500" dirty="0" smtClean="0"/>
              <a:t>به جای </a:t>
            </a:r>
            <a:r>
              <a:rPr lang="en-US" sz="2500" dirty="0" smtClean="0">
                <a:solidFill>
                  <a:srgbClr val="FF0000"/>
                </a:solidFill>
              </a:rPr>
              <a:t>Network</a:t>
            </a:r>
            <a:r>
              <a:rPr lang="fa-IR" sz="2500" dirty="0" smtClean="0"/>
              <a:t>(همان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192تا 223</a:t>
            </a: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C</a:t>
            </a:r>
            <a:r>
              <a:rPr lang="fa-IR" sz="2500" dirty="0" smtClean="0"/>
              <a:t> اولين و دومین بيت سمت چپ هميشه یک و سومین بیت بايد صفر باشد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مقایسه 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8600" y="1524000"/>
          <a:ext cx="845820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  <a:gridCol w="241663"/>
              </a:tblGrid>
              <a:tr h="370840">
                <a:tc gridSpan="35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B Zar" pitchFamily="2" charset="-78"/>
                        </a:rPr>
                        <a:t>کلاس</a:t>
                      </a:r>
                      <a:r>
                        <a:rPr lang="fa-IR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B Zar" pitchFamily="2" charset="-78"/>
                        </a:rPr>
                        <a:t>A</a:t>
                      </a:r>
                      <a:endParaRPr lang="en-US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Network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 ID</a:t>
                      </a:r>
                      <a:endParaRPr lang="en-US" b="1" dirty="0">
                        <a:solidFill>
                          <a:srgbClr val="FF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6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B050"/>
                          </a:solidFill>
                          <a:cs typeface="B Zar" pitchFamily="2" charset="-78"/>
                        </a:rPr>
                        <a:t>Host</a:t>
                      </a:r>
                      <a:r>
                        <a:rPr lang="en-US" b="1" baseline="0" dirty="0" smtClean="0">
                          <a:solidFill>
                            <a:srgbClr val="00B050"/>
                          </a:solidFill>
                          <a:cs typeface="B Zar" pitchFamily="2" charset="-78"/>
                        </a:rPr>
                        <a:t> ID</a:t>
                      </a:r>
                      <a:endParaRPr lang="en-US" b="1" dirty="0">
                        <a:solidFill>
                          <a:srgbClr val="00B05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 gridSpan="35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کلاس</a:t>
                      </a:r>
                      <a:r>
                        <a:rPr lang="fa-IR" b="1" baseline="0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B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17">
                  <a:txBody>
                    <a:bodyPr/>
                    <a:lstStyle/>
                    <a:p>
                      <a:pPr algn="ctr"/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Network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  <a:cs typeface="B Zar" pitchFamily="2" charset="-78"/>
                        </a:rPr>
                        <a:t> </a:t>
                      </a:r>
                      <a:r>
                        <a:rPr kumimoji="0" lang="en-US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ID</a:t>
                      </a:r>
                      <a:endParaRPr kumimoji="0" lang="en-US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1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itchFamily="2" charset="-78"/>
                        </a:rPr>
                        <a:t>Host ID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 gridSpan="35">
                  <a:txBody>
                    <a:bodyPr/>
                    <a:lstStyle/>
                    <a:p>
                      <a:pPr algn="ctr" rtl="1"/>
                      <a:r>
                        <a:rPr lang="fa-IR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کلاس </a:t>
                      </a:r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C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gridSpan="2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itchFamily="2" charset="-78"/>
                        </a:rPr>
                        <a:t>Network ID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B Zar" pitchFamily="2" charset="-78"/>
                        </a:rPr>
                        <a:t>Host ID</a:t>
                      </a:r>
                      <a:endParaRPr kumimoji="0" lang="en-US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0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2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3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4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5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6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7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cs typeface="B Zar" pitchFamily="2" charset="-78"/>
                        </a:rPr>
                        <a:t>8</a:t>
                      </a:r>
                      <a:endParaRPr lang="en-US" b="1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W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X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Y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ysClr val="windowText" lastClr="000000"/>
                          </a:solidFill>
                          <a:cs typeface="B Zar" pitchFamily="2" charset="-78"/>
                        </a:rPr>
                        <a:t>Z</a:t>
                      </a:r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ysClr val="windowText" lastClr="000000"/>
                        </a:solidFill>
                        <a:cs typeface="B Zar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مقایسه 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153400" cy="333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یک </a:t>
            </a: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IP Address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داریم، چگونه تشخیص دهیم که از چه کلاسی است؟</a:t>
            </a:r>
          </a:p>
          <a:p>
            <a:pPr marL="27432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از مقدار عدد </a:t>
            </a: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w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در قالب </a:t>
            </a:r>
            <a:r>
              <a:rPr lang="en-US" sz="2800" dirty="0" err="1" smtClean="0">
                <a:solidFill>
                  <a:prstClr val="black"/>
                </a:solidFill>
                <a:cs typeface="B Zar" pitchFamily="2" charset="-78"/>
              </a:rPr>
              <a:t>w.x.y.z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(یعنی اولین عدد آن)</a:t>
            </a:r>
          </a:p>
          <a:p>
            <a:pPr marL="274320" lvl="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تشخیص </a:t>
            </a:r>
            <a:r>
              <a:rPr lang="en-US" sz="2800" dirty="0" err="1" smtClean="0">
                <a:solidFill>
                  <a:prstClr val="black"/>
                </a:solidFill>
                <a:cs typeface="B Zar" pitchFamily="2" charset="-78"/>
              </a:rPr>
              <a:t>NetworkID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از روی کلاس و تعداد بیت های مختص به بخش شبکه</a:t>
            </a:r>
          </a:p>
          <a:p>
            <a:pPr marL="27432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تشخیص </a:t>
            </a:r>
            <a:r>
              <a:rPr lang="en-US" sz="2800" dirty="0" err="1" smtClean="0">
                <a:solidFill>
                  <a:prstClr val="black"/>
                </a:solidFill>
                <a:cs typeface="B Zar" pitchFamily="2" charset="-78"/>
              </a:rPr>
              <a:t>HostID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از روی کلاس و تعداد بیت های مختص به بخش میزبان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4343400"/>
          <a:ext cx="67818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baseline="0" dirty="0" smtClean="0">
                          <a:cs typeface="B Titr" pitchFamily="2" charset="-78"/>
                        </a:rPr>
                        <a:t>نام کلاس</a:t>
                      </a:r>
                      <a:endParaRPr lang="en-US" sz="2400" b="0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baseline="0" dirty="0" smtClean="0">
                          <a:cs typeface="B Titr" pitchFamily="2" charset="-78"/>
                        </a:rPr>
                        <a:t>مقدار </a:t>
                      </a:r>
                      <a:r>
                        <a:rPr lang="en-US" sz="2400" b="0" baseline="0" dirty="0" smtClean="0">
                          <a:cs typeface="B Titr" pitchFamily="2" charset="-78"/>
                        </a:rPr>
                        <a:t>W</a:t>
                      </a:r>
                      <a:endParaRPr lang="en-US" sz="2400" b="0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baseline="0" dirty="0" smtClean="0">
                          <a:cs typeface="B Titr" pitchFamily="2" charset="-78"/>
                        </a:rPr>
                        <a:t>بخش شبکه</a:t>
                      </a:r>
                      <a:endParaRPr lang="en-US" sz="2400" b="0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0" baseline="0" dirty="0" smtClean="0">
                          <a:cs typeface="B Titr" pitchFamily="2" charset="-78"/>
                        </a:rPr>
                        <a:t>بخش میزبان</a:t>
                      </a:r>
                      <a:endParaRPr lang="en-US" sz="2400" b="0" baseline="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A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1-126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w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err="1" smtClean="0">
                          <a:cs typeface="B Titr" pitchFamily="2" charset="-78"/>
                        </a:rPr>
                        <a:t>x.y.z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B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128- 191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err="1" smtClean="0">
                          <a:cs typeface="B Titr" pitchFamily="2" charset="-78"/>
                        </a:rPr>
                        <a:t>w.x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err="1" smtClean="0">
                          <a:cs typeface="B Titr" pitchFamily="2" charset="-78"/>
                        </a:rPr>
                        <a:t>y.z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C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192- 223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err="1" smtClean="0">
                          <a:cs typeface="B Titr" pitchFamily="2" charset="-78"/>
                        </a:rPr>
                        <a:t>w.x.y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baseline="0" dirty="0" smtClean="0">
                          <a:cs typeface="B Titr" pitchFamily="2" charset="-78"/>
                        </a:rPr>
                        <a:t>z</a:t>
                      </a:r>
                      <a:endParaRPr lang="en-US" sz="2400" b="1" baseline="0" dirty="0">
                        <a:cs typeface="B Tit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مقایسه 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19201"/>
            <a:ext cx="81534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تشخیص شماره شبکه </a:t>
            </a: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Network Number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(</a:t>
            </a: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NN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)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قرار دادن تمامی بیت های </a:t>
            </a:r>
            <a:r>
              <a:rPr lang="en-US" sz="2800" dirty="0" err="1" smtClean="0">
                <a:solidFill>
                  <a:prstClr val="black"/>
                </a:solidFill>
                <a:cs typeface="B Zar" pitchFamily="2" charset="-78"/>
              </a:rPr>
              <a:t>HostID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= صفر</a:t>
            </a:r>
            <a:endParaRPr lang="en-US" sz="28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نکته : از شماره شبکه نمی توان برای یک گره استفاده نمود.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مثال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</a:rPr>
              <a:t>=130.25 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cs typeface="B Zar" pitchFamily="2" charset="-78"/>
              </a:rPr>
              <a:t>NetworkID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 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NN=130.25.0.0</a:t>
            </a:r>
            <a:endParaRPr lang="fa-IR" sz="2800" dirty="0" smtClean="0">
              <a:solidFill>
                <a:prstClr val="black"/>
              </a:solidFill>
              <a:cs typeface="B Zar" pitchFamily="2" charset="-78"/>
              <a:sym typeface="Wingdings" pitchFamily="2" charset="2"/>
            </a:endParaRP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fa-IR" sz="2800" dirty="0" smtClean="0">
              <a:solidFill>
                <a:prstClr val="black"/>
              </a:solidFill>
              <a:cs typeface="B Zar" pitchFamily="2" charset="-78"/>
              <a:sym typeface="Wingdings" pitchFamily="2" charset="2"/>
            </a:endParaRPr>
          </a:p>
          <a:p>
            <a:pPr marL="27432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تشخیص آدرس </a:t>
            </a:r>
            <a:r>
              <a:rPr lang="en-US" sz="2800" dirty="0" smtClean="0"/>
              <a:t>Broadcast Address</a:t>
            </a:r>
            <a:r>
              <a:rPr lang="fa-IR" sz="2800" dirty="0" smtClean="0"/>
              <a:t> (</a:t>
            </a:r>
            <a:r>
              <a:rPr lang="en-US" sz="2800" dirty="0" smtClean="0"/>
              <a:t>BA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قرار دادن تمامی بیت های </a:t>
            </a:r>
            <a:r>
              <a:rPr lang="en-US" sz="2800" dirty="0" err="1" smtClean="0">
                <a:solidFill>
                  <a:prstClr val="black"/>
                </a:solidFill>
                <a:cs typeface="B Zar" pitchFamily="2" charset="-78"/>
              </a:rPr>
              <a:t>HostID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= 255</a:t>
            </a:r>
            <a:endParaRPr lang="en-US" sz="28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نکته : از شماره </a:t>
            </a:r>
            <a:r>
              <a:rPr lang="en-US" sz="2800" dirty="0" smtClean="0">
                <a:solidFill>
                  <a:prstClr val="black"/>
                </a:solidFill>
                <a:cs typeface="B Zar" pitchFamily="2" charset="-78"/>
              </a:rPr>
              <a:t>BA</a:t>
            </a: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 نمی توان برای یک گره استفاده نمود.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800" dirty="0" smtClean="0">
                <a:solidFill>
                  <a:prstClr val="black"/>
                </a:solidFill>
                <a:cs typeface="B Zar" pitchFamily="2" charset="-78"/>
              </a:rPr>
              <a:t>مثال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</a:rPr>
              <a:t>=130.25 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cs typeface="B Zar" pitchFamily="2" charset="-78"/>
              </a:rPr>
              <a:t>NetworkID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</a:rPr>
              <a:t> 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 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BA=130.25.255.255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یادآوری:آدرس  </a:t>
            </a:r>
            <a:r>
              <a:rPr lang="en-US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BA</a:t>
            </a:r>
            <a:r>
              <a:rPr lang="fa-IR" sz="24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 جهت ارسال داده به تمامی سیستم های شبکه است.</a:t>
            </a:r>
            <a:endParaRPr lang="fa-IR" sz="2800" dirty="0" smtClean="0">
              <a:solidFill>
                <a:prstClr val="black"/>
              </a:solidFill>
              <a:cs typeface="B Zar" pitchFamily="2" charset="-7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66800"/>
          </a:xfrm>
        </p:spPr>
        <p:txBody>
          <a:bodyPr>
            <a:normAutofit fontScale="90000"/>
          </a:bodyPr>
          <a:lstStyle/>
          <a:p>
            <a:pPr algn="just" rtl="1"/>
            <a:r>
              <a:rPr lang="fa-IR" dirty="0" smtClean="0"/>
              <a:t>چنانچه تمامی ارقام مربوط به </a:t>
            </a:r>
            <a:r>
              <a:rPr lang="en-US" dirty="0" err="1" smtClean="0"/>
              <a:t>HostID</a:t>
            </a:r>
            <a:r>
              <a:rPr lang="fa-IR" dirty="0" smtClean="0"/>
              <a:t> همگی 255باشند، عدد حاصله برای ارسال داده به کدام مخاطب است؟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1"/>
            <a:ext cx="8458200" cy="3048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Host Address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Unicast</a:t>
            </a:r>
            <a:r>
              <a:rPr lang="en-US" sz="3600" dirty="0" smtClean="0"/>
              <a:t> </a:t>
            </a:r>
            <a:r>
              <a:rPr lang="en-US" sz="3600" dirty="0" err="1" smtClean="0"/>
              <a:t>Addres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Multicast Address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Broadcast Address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cs typeface="B Zar" pitchFamily="2" charset="-78"/>
              </a:rPr>
              <a:t>گزینه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9906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1219201"/>
            <a:ext cx="8153400" cy="426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اگر کاربری فرمان ارسال اطلاعات را 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برای 130.25.10.7 صادر کند 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 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فقط يک </a:t>
            </a:r>
            <a:r>
              <a:rPr lang="en-US" sz="3200" dirty="0" smtClean="0">
                <a:solidFill>
                  <a:prstClr val="black"/>
                </a:solidFill>
                <a:cs typeface="B Zar" pitchFamily="2" charset="-78"/>
              </a:rPr>
              <a:t>Node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که دارای آدرس مشخص شده می باشد اطلاعات را دريافت (پردازش) خواهد کرد(</a:t>
            </a:r>
            <a:r>
              <a:rPr lang="en-US" sz="3200" dirty="0" err="1" smtClean="0">
                <a:solidFill>
                  <a:prstClr val="black"/>
                </a:solidFill>
                <a:cs typeface="B Zar" pitchFamily="2" charset="-78"/>
              </a:rPr>
              <a:t>Unicast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)</a:t>
            </a: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endParaRPr lang="fa-IR" sz="3200" dirty="0" smtClean="0">
              <a:solidFill>
                <a:prstClr val="black"/>
              </a:solidFill>
              <a:cs typeface="B Zar" pitchFamily="2" charset="-78"/>
            </a:endParaRPr>
          </a:p>
          <a:p>
            <a:pPr marL="731520" lvl="1" indent="-274320" algn="just" rtl="1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برای 130.25.255.255 صادر کند 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  <a:sym typeface="Wingdings" pitchFamily="2" charset="2"/>
              </a:rPr>
              <a:t> 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تمام گره های متصل به شبکه با آدرس شبکه 130.25</a:t>
            </a:r>
            <a:r>
              <a:rPr lang="en-US" sz="3200" dirty="0" smtClean="0">
                <a:solidFill>
                  <a:prstClr val="black"/>
                </a:solidFill>
                <a:cs typeface="B Zar" pitchFamily="2" charset="-78"/>
              </a:rPr>
              <a:t>Network ID =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 اطلاعات را دريافت و پردازش خواهد نمود(</a:t>
            </a:r>
            <a:r>
              <a:rPr lang="en-US" sz="3200" dirty="0" smtClean="0">
                <a:solidFill>
                  <a:prstClr val="black"/>
                </a:solidFill>
                <a:cs typeface="B Zar" pitchFamily="2" charset="-78"/>
              </a:rPr>
              <a:t>Broadcast</a:t>
            </a:r>
            <a:r>
              <a:rPr lang="fa-IR" sz="3200" dirty="0" smtClean="0">
                <a:solidFill>
                  <a:prstClr val="black"/>
                </a:solidFill>
                <a:cs typeface="B Zar" pitchFamily="2" charset="-78"/>
              </a:rPr>
              <a:t>)</a:t>
            </a:r>
            <a:endParaRPr lang="fa-IR" sz="4000" dirty="0" smtClean="0">
              <a:solidFill>
                <a:prstClr val="black"/>
              </a:solidFill>
              <a:cs typeface="B Zar" pitchFamily="2" charset="-7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dirty="0" smtClean="0"/>
              <a:t>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TCP/IP</a:t>
            </a:r>
            <a:r>
              <a:rPr lang="fa-IR" sz="3200" dirty="0" smtClean="0">
                <a:solidFill>
                  <a:srgbClr val="FF0000"/>
                </a:solidFill>
              </a:rPr>
              <a:t>مجموعه کاملی از پروتکل های </a:t>
            </a:r>
            <a:r>
              <a:rPr lang="fa-IR" sz="3200" dirty="0" smtClean="0"/>
              <a:t>تعريف شده برای استفاده در شبکه های خصوصی و اينترنت است ولی نام آن در واقع ترکيبی از دو پروتکل زير:</a:t>
            </a:r>
          </a:p>
          <a:p>
            <a:pPr lvl="1">
              <a:lnSpc>
                <a:spcPct val="150000"/>
              </a:lnSpc>
            </a:pPr>
            <a:r>
              <a:rPr lang="fa-IR" sz="2900" dirty="0" smtClean="0"/>
              <a:t>الف) پروتکل کنترل انتقال</a:t>
            </a:r>
            <a:r>
              <a:rPr lang="en-US" sz="2900" dirty="0" smtClean="0"/>
              <a:t>TCP</a:t>
            </a:r>
            <a:endParaRPr lang="fa-IR" sz="2900" dirty="0" smtClean="0"/>
          </a:p>
          <a:p>
            <a:pPr lvl="1">
              <a:lnSpc>
                <a:spcPct val="150000"/>
              </a:lnSpc>
            </a:pPr>
            <a:r>
              <a:rPr lang="fa-IR" sz="2900" dirty="0" smtClean="0"/>
              <a:t>ب) پروتکل اينترنت</a:t>
            </a:r>
            <a:r>
              <a:rPr lang="en-US" sz="2900" dirty="0" smtClean="0"/>
              <a:t>IP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D</a:t>
            </a:r>
            <a:r>
              <a:rPr lang="fa-IR" sz="2600" b="1" dirty="0" smtClean="0"/>
              <a:t>: </a:t>
            </a:r>
            <a:r>
              <a:rPr lang="fa-IR" sz="2800" dirty="0" smtClean="0"/>
              <a:t>رزرو شده برای </a:t>
            </a:r>
            <a:r>
              <a:rPr lang="en-US" sz="2800" dirty="0" smtClean="0"/>
              <a:t>Multicast</a:t>
            </a:r>
            <a:endParaRPr lang="fa-IR" sz="2800" dirty="0" smtClean="0"/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1 بايت (</a:t>
            </a:r>
            <a:r>
              <a:rPr lang="fa-IR" sz="2400" dirty="0" smtClean="0"/>
              <a:t>8 بيت اول  یعنی </a:t>
            </a:r>
            <a:r>
              <a:rPr lang="en-US" sz="2400" dirty="0" err="1" smtClean="0"/>
              <a:t>w.x.y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3 بايت(</a:t>
            </a:r>
            <a:r>
              <a:rPr lang="fa-IR" sz="2400" dirty="0" smtClean="0"/>
              <a:t>24 بيت باقیمانده یعنی </a:t>
            </a:r>
            <a:r>
              <a:rPr lang="en-US" sz="2400" dirty="0" smtClean="0"/>
              <a:t>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D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.host.host.host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D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پس بجای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0 تا ۲۵5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به جای </a:t>
            </a:r>
            <a:r>
              <a:rPr lang="en-US" sz="2500" dirty="0" smtClean="0"/>
              <a:t>w</a:t>
            </a:r>
            <a:r>
              <a:rPr lang="fa-IR" sz="2500" dirty="0" smtClean="0"/>
              <a:t>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224تا 239 </a:t>
            </a:r>
            <a:r>
              <a:rPr lang="fa-IR" sz="2500" dirty="0" smtClean="0">
                <a:solidFill>
                  <a:srgbClr val="FF0000"/>
                </a:solidFill>
                <a:sym typeface="Wingdings" pitchFamily="2" charset="2"/>
              </a:rPr>
              <a:t> </a:t>
            </a:r>
            <a:r>
              <a:rPr lang="fa-IR" sz="2500" dirty="0" smtClean="0">
                <a:sym typeface="Wingdings" pitchFamily="2" charset="2"/>
              </a:rPr>
              <a:t>آدرس ها در کلاس </a:t>
            </a:r>
            <a:r>
              <a:rPr lang="en-US" sz="2500" dirty="0" smtClean="0">
                <a:sym typeface="Wingdings" pitchFamily="2" charset="2"/>
              </a:rPr>
              <a:t>D</a:t>
            </a:r>
            <a:r>
              <a:rPr lang="fa-IR" sz="2500" dirty="0" smtClean="0">
                <a:sym typeface="Wingdings" pitchFamily="2" charset="2"/>
              </a:rPr>
              <a:t> از </a:t>
            </a:r>
            <a:r>
              <a:rPr lang="fa-IR" sz="2800" dirty="0" smtClean="0"/>
              <a:t>224.0.0.0 </a:t>
            </a:r>
            <a:r>
              <a:rPr lang="fa-IR" sz="2800" dirty="0" smtClean="0">
                <a:solidFill>
                  <a:prstClr val="black"/>
                </a:solidFill>
              </a:rPr>
              <a:t>تا 239.255.255.255</a:t>
            </a:r>
            <a:endParaRPr lang="fa-IR" sz="2500" dirty="0" smtClean="0">
              <a:solidFill>
                <a:srgbClr val="FF0000"/>
              </a:solidFill>
            </a:endParaRP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D</a:t>
            </a:r>
            <a:r>
              <a:rPr lang="fa-IR" sz="2500" dirty="0" smtClean="0"/>
              <a:t> چهار بیت اول (در بخش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/>
              <a:t> </a:t>
            </a:r>
            <a:r>
              <a:rPr lang="en-US" sz="2500" dirty="0" smtClean="0"/>
              <a:t>1110</a:t>
            </a:r>
            <a:endParaRPr lang="fa-I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1066800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آدرس </a:t>
            </a:r>
            <a:r>
              <a:rPr lang="en-US" dirty="0" smtClean="0"/>
              <a:t>IP</a:t>
            </a:r>
            <a:r>
              <a:rPr lang="fa-IR" dirty="0" smtClean="0"/>
              <a:t> کلاس </a:t>
            </a:r>
            <a:r>
              <a:rPr lang="en-US" dirty="0" smtClean="0"/>
              <a:t>D</a:t>
            </a:r>
            <a:r>
              <a:rPr lang="fa-IR" dirty="0" smtClean="0"/>
              <a:t> برای چه منظوری در شبکه استفاده می شود؟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1"/>
            <a:ext cx="8458200" cy="30480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Loop back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Unicast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Multicast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Broadcast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4958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cs typeface="B Zar" pitchFamily="2" charset="-78"/>
              </a:rPr>
              <a:t>گزینه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E</a:t>
            </a:r>
            <a:r>
              <a:rPr lang="fa-IR" sz="2600" b="1" dirty="0" smtClean="0"/>
              <a:t>: </a:t>
            </a:r>
            <a:r>
              <a:rPr lang="fa-IR" sz="2800" dirty="0" smtClean="0"/>
              <a:t>رزرو شده برای </a:t>
            </a:r>
            <a:r>
              <a:rPr lang="fa-IR" sz="2800" dirty="0" smtClean="0">
                <a:solidFill>
                  <a:prstClr val="black"/>
                </a:solidFill>
              </a:rPr>
              <a:t>کارهای آزمايشگاهی(تحقيقاتی) </a:t>
            </a:r>
            <a:endParaRPr lang="fa-IR" sz="2800" dirty="0" smtClean="0"/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1 بايت (</a:t>
            </a:r>
            <a:r>
              <a:rPr lang="fa-IR" sz="2400" dirty="0" smtClean="0"/>
              <a:t>8 بيت اول  یعنی </a:t>
            </a:r>
            <a:r>
              <a:rPr lang="en-US" sz="2400" dirty="0" err="1" smtClean="0"/>
              <a:t>w.x.y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3 بايت(</a:t>
            </a:r>
            <a:r>
              <a:rPr lang="fa-IR" sz="2400" dirty="0" smtClean="0"/>
              <a:t>24 بيت باقیمانده یعنی </a:t>
            </a:r>
            <a:r>
              <a:rPr lang="en-US" sz="2400" dirty="0" smtClean="0"/>
              <a:t>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E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.host.host.host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E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پس بجای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0 تا ۲۵5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به جای </a:t>
            </a:r>
            <a:r>
              <a:rPr lang="en-US" sz="2500" dirty="0" smtClean="0"/>
              <a:t>w</a:t>
            </a:r>
            <a:r>
              <a:rPr lang="fa-IR" sz="2500" dirty="0" smtClean="0"/>
              <a:t>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240تا 255 </a:t>
            </a:r>
            <a:r>
              <a:rPr lang="fa-IR" sz="2500" dirty="0" smtClean="0">
                <a:solidFill>
                  <a:srgbClr val="FF0000"/>
                </a:solidFill>
                <a:sym typeface="Wingdings" pitchFamily="2" charset="2"/>
              </a:rPr>
              <a:t> </a:t>
            </a:r>
            <a:r>
              <a:rPr lang="fa-IR" sz="2500" dirty="0" smtClean="0">
                <a:sym typeface="Wingdings" pitchFamily="2" charset="2"/>
              </a:rPr>
              <a:t>آدرس ها در کلاس </a:t>
            </a:r>
            <a:r>
              <a:rPr lang="en-US" sz="2500" dirty="0" smtClean="0">
                <a:sym typeface="Wingdings" pitchFamily="2" charset="2"/>
              </a:rPr>
              <a:t>E</a:t>
            </a:r>
            <a:r>
              <a:rPr lang="fa-IR" sz="2500" dirty="0" smtClean="0">
                <a:sym typeface="Wingdings" pitchFamily="2" charset="2"/>
              </a:rPr>
              <a:t> از </a:t>
            </a:r>
            <a:r>
              <a:rPr lang="fa-IR" sz="2800" dirty="0" smtClean="0"/>
              <a:t>240.0.0.0 </a:t>
            </a:r>
            <a:r>
              <a:rPr lang="fa-IR" sz="2800" dirty="0" smtClean="0">
                <a:solidFill>
                  <a:prstClr val="black"/>
                </a:solidFill>
              </a:rPr>
              <a:t>تا 255.255.255.255</a:t>
            </a:r>
            <a:endParaRPr lang="fa-IR" sz="2500" dirty="0" smtClean="0">
              <a:solidFill>
                <a:srgbClr val="FF0000"/>
              </a:solidFill>
            </a:endParaRP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E</a:t>
            </a:r>
            <a:r>
              <a:rPr lang="fa-IR" sz="2500" dirty="0" smtClean="0"/>
              <a:t> چهار بیت اول (در بخش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/>
              <a:t> </a:t>
            </a:r>
            <a:r>
              <a:rPr lang="en-US" sz="2500" dirty="0" smtClean="0"/>
              <a:t>1111</a:t>
            </a:r>
            <a:endParaRPr lang="fa-I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/>
          </a:bodyPr>
          <a:lstStyle/>
          <a:p>
            <a:r>
              <a:rPr lang="fa-IR" sz="2600" b="1" dirty="0" smtClean="0"/>
              <a:t>کاربرد کلاس</a:t>
            </a:r>
            <a:r>
              <a:rPr lang="en-US" sz="2600" b="1" dirty="0" smtClean="0"/>
              <a:t>E</a:t>
            </a:r>
            <a:r>
              <a:rPr lang="fa-IR" sz="2600" b="1" dirty="0" smtClean="0"/>
              <a:t>: </a:t>
            </a:r>
            <a:r>
              <a:rPr lang="fa-IR" sz="2800" dirty="0" smtClean="0"/>
              <a:t>رزرو شده برای </a:t>
            </a:r>
            <a:r>
              <a:rPr lang="fa-IR" sz="2800" dirty="0" smtClean="0">
                <a:solidFill>
                  <a:prstClr val="black"/>
                </a:solidFill>
              </a:rPr>
              <a:t>کارهای آزمايشگاهی(تحقيقاتی) </a:t>
            </a:r>
            <a:endParaRPr lang="fa-IR" sz="2800" dirty="0" smtClean="0"/>
          </a:p>
          <a:p>
            <a:pPr lvl="1"/>
            <a:r>
              <a:rPr lang="fa-IR" sz="2500" dirty="0" smtClean="0"/>
              <a:t>برای </a:t>
            </a:r>
            <a:r>
              <a:rPr lang="fa-IR" sz="2500" dirty="0" smtClean="0">
                <a:solidFill>
                  <a:srgbClr val="FF0000"/>
                </a:solidFill>
              </a:rPr>
              <a:t>پيشوند زير شبکه </a:t>
            </a:r>
            <a:r>
              <a:rPr lang="fa-IR" sz="2500" dirty="0" smtClean="0"/>
              <a:t>: 1 بايت (</a:t>
            </a:r>
            <a:r>
              <a:rPr lang="fa-IR" sz="2400" dirty="0" smtClean="0"/>
              <a:t>8 بيت اول  یعنی </a:t>
            </a:r>
            <a:r>
              <a:rPr lang="en-US" sz="2400" dirty="0" err="1" smtClean="0"/>
              <a:t>w.x.y</a:t>
            </a:r>
            <a:r>
              <a:rPr lang="fa-IR" sz="2400" dirty="0" smtClean="0"/>
              <a:t>)</a:t>
            </a:r>
            <a:endParaRPr lang="fa-IR" sz="2500" dirty="0" smtClean="0"/>
          </a:p>
          <a:p>
            <a:pPr lvl="1"/>
            <a:r>
              <a:rPr lang="fa-IR" sz="2500" dirty="0" smtClean="0"/>
              <a:t>برای </a:t>
            </a:r>
            <a:r>
              <a:rPr lang="en-US" sz="2500" dirty="0" smtClean="0">
                <a:solidFill>
                  <a:srgbClr val="00B050"/>
                </a:solidFill>
              </a:rPr>
              <a:t>IP</a:t>
            </a:r>
            <a:r>
              <a:rPr lang="fa-IR" sz="2500" dirty="0" smtClean="0">
                <a:solidFill>
                  <a:srgbClr val="00B050"/>
                </a:solidFill>
              </a:rPr>
              <a:t>ميزبان </a:t>
            </a:r>
            <a:r>
              <a:rPr lang="fa-IR" sz="2500" dirty="0" smtClean="0"/>
              <a:t>: 3 بايت(</a:t>
            </a:r>
            <a:r>
              <a:rPr lang="fa-IR" sz="2400" dirty="0" smtClean="0"/>
              <a:t>24 بيت باقیمانده یعنی </a:t>
            </a:r>
            <a:r>
              <a:rPr lang="en-US" sz="2400" dirty="0" smtClean="0"/>
              <a:t>z</a:t>
            </a:r>
            <a:r>
              <a:rPr lang="fa-IR" sz="2400" dirty="0" smtClean="0"/>
              <a:t> </a:t>
            </a:r>
            <a:r>
              <a:rPr lang="fa-IR" sz="2500" dirty="0" smtClean="0"/>
              <a:t>)</a:t>
            </a:r>
          </a:p>
          <a:p>
            <a:endParaRPr lang="fa-IR" sz="2800" dirty="0" smtClean="0"/>
          </a:p>
          <a:p>
            <a:r>
              <a:rPr lang="fa-IR" sz="2600" b="1" dirty="0" smtClean="0"/>
              <a:t>قالب آدرس دهی در کلاس </a:t>
            </a:r>
            <a:r>
              <a:rPr lang="en-US" sz="2600" b="1" dirty="0" smtClean="0"/>
              <a:t>E</a:t>
            </a:r>
            <a:r>
              <a:rPr lang="fa-IR" sz="2600" b="1" dirty="0" smtClean="0"/>
              <a:t>؟</a:t>
            </a:r>
            <a:r>
              <a:rPr lang="en-US" sz="2600" b="1" dirty="0" smtClean="0"/>
              <a:t> </a:t>
            </a:r>
            <a:r>
              <a:rPr lang="fa-IR" sz="2800" dirty="0" smtClean="0"/>
              <a:t>(بر اساس </a:t>
            </a:r>
            <a:r>
              <a:rPr lang="en-US" sz="2800" dirty="0" err="1" smtClean="0"/>
              <a:t>w.x.y.z</a:t>
            </a:r>
            <a:r>
              <a:rPr lang="fa-IR" sz="2800" dirty="0" smtClean="0"/>
              <a:t>)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NewRoman"/>
              </a:rPr>
              <a:t>Network</a:t>
            </a:r>
            <a:r>
              <a:rPr lang="en-US" sz="2800" dirty="0" err="1" smtClean="0">
                <a:solidFill>
                  <a:srgbClr val="00B050"/>
                </a:solidFill>
                <a:latin typeface="TimesNewRoman"/>
              </a:rPr>
              <a:t>.host.host.host</a:t>
            </a:r>
            <a:endParaRPr lang="fa-IR" sz="2800" dirty="0" smtClean="0">
              <a:solidFill>
                <a:srgbClr val="00B050"/>
              </a:solidFill>
              <a:latin typeface="TimesNewRoman"/>
            </a:endParaRPr>
          </a:p>
          <a:p>
            <a:r>
              <a:rPr lang="fa-IR" sz="2600" b="1" dirty="0" smtClean="0"/>
              <a:t>نکات کلاس </a:t>
            </a:r>
            <a:r>
              <a:rPr lang="en-US" sz="2600" b="1" dirty="0" smtClean="0"/>
              <a:t>E</a:t>
            </a:r>
            <a:r>
              <a:rPr lang="fa-IR" sz="2600" b="1" dirty="0" smtClean="0"/>
              <a:t>:</a:t>
            </a:r>
          </a:p>
          <a:p>
            <a:pPr lvl="1"/>
            <a:r>
              <a:rPr lang="fa-IR" sz="2500" dirty="0" smtClean="0"/>
              <a:t>پس بجای </a:t>
            </a:r>
            <a:r>
              <a:rPr lang="en-US" sz="2500" dirty="0" smtClean="0">
                <a:solidFill>
                  <a:srgbClr val="00B050"/>
                </a:solidFill>
              </a:rPr>
              <a:t>host</a:t>
            </a:r>
            <a:r>
              <a:rPr lang="fa-IR" sz="2500" dirty="0" smtClean="0"/>
              <a:t>در قالب آدرس دهی می توان از اعداد </a:t>
            </a:r>
            <a:r>
              <a:rPr lang="fa-IR" sz="2500" dirty="0" smtClean="0">
                <a:solidFill>
                  <a:srgbClr val="00B050"/>
                </a:solidFill>
              </a:rPr>
              <a:t>0 تا ۲۵5</a:t>
            </a:r>
            <a:r>
              <a:rPr lang="fa-IR" sz="2500" dirty="0" smtClean="0"/>
              <a:t> را استفاده نمود. </a:t>
            </a:r>
          </a:p>
          <a:p>
            <a:pPr lvl="1"/>
            <a:r>
              <a:rPr lang="fa-IR" sz="2500" dirty="0" smtClean="0"/>
              <a:t>به جای </a:t>
            </a:r>
            <a:r>
              <a:rPr lang="en-US" sz="2500" dirty="0" smtClean="0"/>
              <a:t>w</a:t>
            </a:r>
            <a:r>
              <a:rPr lang="fa-IR" sz="2500" dirty="0" smtClean="0"/>
              <a:t> </a:t>
            </a:r>
            <a:r>
              <a:rPr lang="en-US" sz="2500" dirty="0" smtClean="0"/>
              <a:t>=</a:t>
            </a:r>
            <a:r>
              <a:rPr lang="fa-IR" sz="2500" dirty="0" smtClean="0">
                <a:solidFill>
                  <a:srgbClr val="FF0000"/>
                </a:solidFill>
              </a:rPr>
              <a:t> اعداد 240تا 255 </a:t>
            </a:r>
            <a:r>
              <a:rPr lang="fa-IR" sz="2500" dirty="0" smtClean="0">
                <a:solidFill>
                  <a:srgbClr val="FF0000"/>
                </a:solidFill>
                <a:sym typeface="Wingdings" pitchFamily="2" charset="2"/>
              </a:rPr>
              <a:t> </a:t>
            </a:r>
            <a:r>
              <a:rPr lang="fa-IR" sz="2500" dirty="0" smtClean="0">
                <a:sym typeface="Wingdings" pitchFamily="2" charset="2"/>
              </a:rPr>
              <a:t>آدرس ها در کلاس </a:t>
            </a:r>
            <a:r>
              <a:rPr lang="en-US" sz="2500" dirty="0" smtClean="0">
                <a:sym typeface="Wingdings" pitchFamily="2" charset="2"/>
              </a:rPr>
              <a:t>E</a:t>
            </a:r>
            <a:r>
              <a:rPr lang="fa-IR" sz="2500" dirty="0" smtClean="0">
                <a:sym typeface="Wingdings" pitchFamily="2" charset="2"/>
              </a:rPr>
              <a:t> از </a:t>
            </a:r>
            <a:r>
              <a:rPr lang="fa-IR" sz="2800" dirty="0" smtClean="0"/>
              <a:t>240.0.0.0 </a:t>
            </a:r>
            <a:r>
              <a:rPr lang="fa-IR" sz="2800" dirty="0" smtClean="0">
                <a:solidFill>
                  <a:prstClr val="black"/>
                </a:solidFill>
              </a:rPr>
              <a:t>تا 255.255.255.255</a:t>
            </a:r>
            <a:endParaRPr lang="fa-IR" sz="2500" dirty="0" smtClean="0">
              <a:solidFill>
                <a:srgbClr val="FF0000"/>
              </a:solidFill>
            </a:endParaRPr>
          </a:p>
          <a:p>
            <a:pPr lvl="1"/>
            <a:r>
              <a:rPr lang="fa-IR" sz="2500" dirty="0" smtClean="0"/>
              <a:t>در کلاس</a:t>
            </a:r>
            <a:r>
              <a:rPr lang="en-US" sz="2500" dirty="0" smtClean="0"/>
              <a:t>E</a:t>
            </a:r>
            <a:r>
              <a:rPr lang="fa-IR" sz="2500" dirty="0" smtClean="0"/>
              <a:t> چهار بیت اول (در بخش </a:t>
            </a:r>
            <a:r>
              <a:rPr lang="en-US" sz="2500" dirty="0" smtClean="0"/>
              <a:t>w</a:t>
            </a:r>
            <a:r>
              <a:rPr lang="fa-IR" sz="2500" dirty="0" smtClean="0"/>
              <a:t>) </a:t>
            </a:r>
            <a:r>
              <a:rPr lang="en-US" sz="2500" dirty="0" smtClean="0"/>
              <a:t>=</a:t>
            </a:r>
            <a:r>
              <a:rPr lang="fa-IR" sz="2500" dirty="0" smtClean="0"/>
              <a:t> </a:t>
            </a:r>
            <a:r>
              <a:rPr lang="en-US" sz="2500" dirty="0" smtClean="0"/>
              <a:t>1111</a:t>
            </a:r>
            <a:endParaRPr lang="fa-IR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dirty="0" smtClean="0"/>
              <a:t>مشخصه های </a:t>
            </a:r>
            <a:r>
              <a:rPr lang="en-US" dirty="0" smtClean="0"/>
              <a:t>Host</a:t>
            </a:r>
            <a:r>
              <a:rPr lang="fa-IR" dirty="0" smtClean="0"/>
              <a:t> </a:t>
            </a:r>
            <a:br>
              <a:rPr lang="fa-IR" dirty="0" smtClean="0"/>
            </a:br>
            <a:r>
              <a:rPr lang="fa-IR" dirty="0" smtClean="0"/>
              <a:t>کلاس های </a:t>
            </a:r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4000" dirty="0" smtClean="0">
                <a:solidFill>
                  <a:prstClr val="black"/>
                </a:solidFill>
              </a:rPr>
              <a:t>یادآوری: </a:t>
            </a:r>
          </a:p>
          <a:p>
            <a:r>
              <a:rPr lang="fa-IR" sz="4000" dirty="0" smtClean="0">
                <a:solidFill>
                  <a:prstClr val="black"/>
                </a:solidFill>
              </a:rPr>
              <a:t>استفاده از آدرس چندپخشی </a:t>
            </a:r>
            <a:r>
              <a:rPr lang="en-US" sz="4000" dirty="0" smtClean="0">
                <a:solidFill>
                  <a:prstClr val="black"/>
                </a:solidFill>
              </a:rPr>
              <a:t>Multicast</a:t>
            </a:r>
            <a:endParaRPr lang="fa-IR" sz="4000" dirty="0" smtClean="0">
              <a:solidFill>
                <a:prstClr val="black"/>
              </a:solidFill>
            </a:endParaRPr>
          </a:p>
          <a:p>
            <a:pPr lvl="1"/>
            <a:r>
              <a:rPr lang="fa-IR" sz="3600" dirty="0" smtClean="0">
                <a:solidFill>
                  <a:prstClr val="black"/>
                </a:solidFill>
              </a:rPr>
              <a:t>برای ارائه بسته های اطلاعاتی از يک منبع به چند مقصد</a:t>
            </a:r>
            <a:endParaRPr lang="en-US" sz="3600" dirty="0" smtClean="0">
              <a:solidFill>
                <a:prstClr val="black"/>
              </a:solidFill>
            </a:endParaRPr>
          </a:p>
          <a:p>
            <a:r>
              <a:rPr lang="fa-IR" sz="4000" dirty="0" smtClean="0">
                <a:solidFill>
                  <a:prstClr val="black"/>
                </a:solidFill>
              </a:rPr>
              <a:t>استفاده  از آدرس های </a:t>
            </a:r>
            <a:r>
              <a:rPr lang="en-US" sz="4000" dirty="0" smtClean="0">
                <a:solidFill>
                  <a:prstClr val="black"/>
                </a:solidFill>
              </a:rPr>
              <a:t>Broadcast</a:t>
            </a:r>
            <a:endParaRPr lang="fa-IR" sz="4000" dirty="0" smtClean="0">
              <a:solidFill>
                <a:prstClr val="black"/>
              </a:solidFill>
            </a:endParaRPr>
          </a:p>
          <a:p>
            <a:pPr lvl="1"/>
            <a:r>
              <a:rPr lang="fa-IR" sz="3600" dirty="0" smtClean="0">
                <a:solidFill>
                  <a:prstClr val="black"/>
                </a:solidFill>
              </a:rPr>
              <a:t>برای ارائه بسته های اطلاعاتی از يک منبع به همه رابط های روی زير شبکه</a:t>
            </a:r>
            <a:endParaRPr lang="fa-I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en-US" dirty="0" smtClean="0"/>
              <a:t>IP Address</a:t>
            </a:r>
            <a:r>
              <a:rPr lang="fa-IR" dirty="0" smtClean="0"/>
              <a:t> های ویژه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/>
          </a:bodyPr>
          <a:lstStyle/>
          <a:p>
            <a:r>
              <a:rPr lang="fa-IR" sz="3200" b="1" dirty="0" smtClean="0"/>
              <a:t>آدرس 0.0.0.0</a:t>
            </a:r>
          </a:p>
          <a:p>
            <a:pPr lvl="1"/>
            <a:r>
              <a:rPr lang="fa-IR" sz="3200" dirty="0" smtClean="0"/>
              <a:t>معروف به آدرس نامشخص </a:t>
            </a:r>
          </a:p>
          <a:p>
            <a:pPr lvl="1"/>
            <a:r>
              <a:rPr lang="fa-IR" sz="3200" dirty="0" smtClean="0"/>
              <a:t>فقط برای آدرس منبع، زمانی که گره با </a:t>
            </a:r>
            <a:r>
              <a:rPr lang="en-US" sz="2400" dirty="0" smtClean="0"/>
              <a:t>IPv4</a:t>
            </a:r>
            <a:r>
              <a:rPr lang="fa-IR" sz="3200" dirty="0" smtClean="0"/>
              <a:t> پيکربندی نشده باشد و با استفاده از سرويس </a:t>
            </a:r>
            <a:r>
              <a:rPr lang="en-US" sz="2400" dirty="0" smtClean="0"/>
              <a:t>DHCP</a:t>
            </a:r>
            <a:r>
              <a:rPr lang="fa-IR" sz="3200" dirty="0" smtClean="0"/>
              <a:t>بخواهد </a:t>
            </a:r>
            <a:r>
              <a:rPr lang="en-US" sz="2400" dirty="0" smtClean="0"/>
              <a:t>IPv4</a:t>
            </a:r>
            <a:r>
              <a:rPr lang="fa-IR" sz="3200" dirty="0" smtClean="0"/>
              <a:t>خود را به دست آورد مورد استفاده قرار می گيرد.</a:t>
            </a:r>
          </a:p>
          <a:p>
            <a:pPr lvl="1"/>
            <a:endParaRPr lang="en-US" sz="3200" dirty="0" smtClean="0"/>
          </a:p>
          <a:p>
            <a:r>
              <a:rPr lang="fa-IR" sz="3200" b="1" dirty="0" smtClean="0"/>
              <a:t>آدرس 127.0.0.1</a:t>
            </a:r>
          </a:p>
          <a:p>
            <a:pPr lvl="1"/>
            <a:r>
              <a:rPr lang="fa-IR" sz="3200" dirty="0" smtClean="0"/>
              <a:t>معروف به نام آدرس </a:t>
            </a:r>
            <a:r>
              <a:rPr lang="en-US" sz="3200" dirty="0" smtClean="0"/>
              <a:t>Loop back</a:t>
            </a:r>
            <a:r>
              <a:rPr lang="fa-IR" sz="3200" dirty="0" smtClean="0"/>
              <a:t> </a:t>
            </a:r>
          </a:p>
          <a:p>
            <a:pPr lvl="1"/>
            <a:r>
              <a:rPr lang="fa-IR" sz="3200" dirty="0" smtClean="0"/>
              <a:t>يک گره را برای ارسال بسته ها به خودش فعال می کند.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sz="3200" b="1" dirty="0" smtClean="0"/>
              <a:t>ماسک زير شبکه</a:t>
            </a:r>
            <a:br>
              <a:rPr lang="fa-IR" sz="3200" b="1" dirty="0" smtClean="0"/>
            </a:br>
            <a:r>
              <a:rPr lang="en-US" sz="3200" b="1" dirty="0" smtClean="0"/>
              <a:t> Subnet Mask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4419600"/>
          </a:xfrm>
        </p:spPr>
        <p:txBody>
          <a:bodyPr>
            <a:normAutofit fontScale="85000" lnSpcReduction="20000"/>
          </a:bodyPr>
          <a:lstStyle/>
          <a:p>
            <a:r>
              <a:rPr lang="fa-IR" sz="4000" dirty="0" smtClean="0"/>
              <a:t>کاربرد ماسک زير شبکه؟</a:t>
            </a:r>
          </a:p>
          <a:p>
            <a:pPr lvl="1"/>
            <a:r>
              <a:rPr lang="fa-IR" sz="3700" dirty="0" smtClean="0"/>
              <a:t>تعیین کلاس شبکه</a:t>
            </a:r>
          </a:p>
          <a:p>
            <a:pPr lvl="1"/>
            <a:r>
              <a:rPr lang="fa-IR" sz="3700" dirty="0" smtClean="0"/>
              <a:t>برای نشان دادن شناسه مربوط به شبکه و همچنين شناسه مربوط به ميزبان </a:t>
            </a:r>
          </a:p>
          <a:p>
            <a:pPr lvl="1"/>
            <a:r>
              <a:rPr lang="fa-IR" sz="3700" dirty="0" smtClean="0"/>
              <a:t>بيت های هر بخش آن يا همه صفر و يا همه ۱ هستند (يعنی اعداد ۰ و ۲۵۵ ) </a:t>
            </a:r>
          </a:p>
          <a:p>
            <a:pPr lvl="2"/>
            <a:r>
              <a:rPr lang="fa-IR" sz="3400" dirty="0" smtClean="0"/>
              <a:t>برای بخش شبکه ، درهر بخش آدرس شبکه ؛ عدد ۲۵۵ (۲۵۵ به مفهوم ثابت بودن آدرس )</a:t>
            </a:r>
          </a:p>
          <a:p>
            <a:pPr lvl="2"/>
            <a:r>
              <a:rPr lang="fa-IR" sz="3400" dirty="0" smtClean="0"/>
              <a:t>برای هر بخش ميزبان عدد صفر جايگزين می شود (عدد ۰ به مفهوم عدد متغير۱ تا ۲۵۴)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5181600"/>
          <a:ext cx="50292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2860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Subnet 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sz="2400" dirty="0" smtClean="0"/>
                        <a:t>192.168.1.1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2400" dirty="0" smtClean="0"/>
                        <a:t>255.255.255.0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sz="2400" dirty="0" smtClean="0"/>
                        <a:t>10.10.1.1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2400" dirty="0" smtClean="0"/>
                        <a:t>255.0.0.0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sz="3200" b="1" dirty="0" smtClean="0"/>
              <a:t>ماسک زير شبکه</a:t>
            </a:r>
            <a:br>
              <a:rPr lang="fa-IR" sz="3200" b="1" dirty="0" smtClean="0"/>
            </a:br>
            <a:r>
              <a:rPr lang="en-US" sz="3200" b="1" dirty="0" smtClean="0"/>
              <a:t> Subnet Mask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1143000"/>
          </a:xfrm>
        </p:spPr>
        <p:txBody>
          <a:bodyPr>
            <a:normAutofit/>
          </a:bodyPr>
          <a:lstStyle/>
          <a:p>
            <a:r>
              <a:rPr lang="fa-IR" sz="4000" dirty="0" smtClean="0"/>
              <a:t>مقدار ماسک</a:t>
            </a:r>
            <a:r>
              <a:rPr lang="en-US" sz="4000" dirty="0" smtClean="0"/>
              <a:t> </a:t>
            </a:r>
            <a:r>
              <a:rPr lang="fa-IR" sz="4000" dirty="0" smtClean="0"/>
              <a:t> در کلاس های مختلف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590800"/>
          <a:ext cx="5943600" cy="294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454"/>
                <a:gridCol w="1891146"/>
              </a:tblGrid>
              <a:tr h="736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Subnet Mask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Class</a:t>
                      </a:r>
                      <a:endParaRPr lang="en-US" sz="24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fa-IR" sz="2400" smtClean="0"/>
                        <a:t>255.0.0.0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kumimoji="0" lang="en-US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255.255.0.0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fa-IR" sz="2400" dirty="0" smtClean="0"/>
                        <a:t>255.255.255.0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66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Default</a:t>
            </a:r>
            <a:r>
              <a:rPr lang="fa-IR" sz="3200" dirty="0" smtClean="0"/>
              <a:t> </a:t>
            </a:r>
            <a:r>
              <a:rPr lang="en-US" sz="3200" dirty="0" smtClean="0"/>
              <a:t>Gateway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rmAutofit fontScale="92500" lnSpcReduction="10000"/>
          </a:bodyPr>
          <a:lstStyle/>
          <a:p>
            <a:r>
              <a:rPr lang="fa-IR" sz="4000" dirty="0" smtClean="0"/>
              <a:t>دو کاربرد اصلی تعریف </a:t>
            </a:r>
            <a:r>
              <a:rPr lang="en-US" sz="3500" dirty="0" smtClean="0"/>
              <a:t>Default Gateway</a:t>
            </a:r>
            <a:r>
              <a:rPr lang="fa-IR" sz="4000" dirty="0" smtClean="0"/>
              <a:t>؟ </a:t>
            </a:r>
          </a:p>
          <a:p>
            <a:pPr marL="742950" indent="-742950">
              <a:buFont typeface="+mj-lt"/>
              <a:buAutoNum type="arabicPeriod"/>
            </a:pPr>
            <a:r>
              <a:rPr lang="fa-IR" sz="4000" dirty="0" smtClean="0"/>
              <a:t>آدرس کامپيوتری است که اينترنت را برای کلاينت </a:t>
            </a:r>
            <a:r>
              <a:rPr lang="en-US" sz="4000" dirty="0" smtClean="0"/>
              <a:t>Share</a:t>
            </a:r>
            <a:r>
              <a:rPr lang="fa-IR" sz="4000" dirty="0" smtClean="0"/>
              <a:t> کرده است. </a:t>
            </a:r>
          </a:p>
          <a:p>
            <a:pPr marL="1108710" lvl="1" indent="-742950"/>
            <a:r>
              <a:rPr lang="fa-IR" sz="3700" dirty="0" smtClean="0"/>
              <a:t>هنگامی که يک کامپيوتر در شبکه به اينترنت وصل است و بايد اينترنت را در اختيار بقيه قرار دهد، ساده ترين حالت تنظيم </a:t>
            </a:r>
            <a:r>
              <a:rPr lang="en-US" sz="3700" dirty="0" smtClean="0"/>
              <a:t>Gateway </a:t>
            </a:r>
            <a:r>
              <a:rPr lang="fa-IR" sz="3700" dirty="0" smtClean="0"/>
              <a:t> برای کامپیوترهاست.</a:t>
            </a:r>
          </a:p>
          <a:p>
            <a:pPr marL="742950" indent="-742950">
              <a:buFont typeface="+mj-lt"/>
              <a:buAutoNum type="arabicPeriod"/>
            </a:pPr>
            <a:r>
              <a:rPr lang="fa-IR" sz="4000" dirty="0" smtClean="0"/>
              <a:t>آدرس پورت روتر در سمتی از سگمنت که کلاينت در آن قرار دارد</a:t>
            </a:r>
          </a:p>
          <a:p>
            <a:pPr marL="1108710" lvl="1" indent="-742950"/>
            <a:r>
              <a:rPr lang="fa-IR" sz="3700" dirty="0" smtClean="0"/>
              <a:t>تا بدين وسيله به روتر وصل شود و در نتيجه با سگمنت های ديگر ارتباط برقرار کند.</a:t>
            </a:r>
            <a:endParaRPr lang="fa-IR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066800"/>
          </a:xfrm>
        </p:spPr>
        <p:txBody>
          <a:bodyPr>
            <a:normAutofit/>
          </a:bodyPr>
          <a:lstStyle/>
          <a:p>
            <a:pPr rtl="1"/>
            <a:r>
              <a:rPr lang="fa-IR" sz="3200" dirty="0" smtClean="0"/>
              <a:t>تعیین نوع کلاس بر اساس تعداد </a:t>
            </a:r>
            <a:r>
              <a:rPr lang="en-US" sz="3200" dirty="0" smtClean="0"/>
              <a:t>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458200" cy="5715000"/>
          </a:xfrm>
        </p:spPr>
        <p:txBody>
          <a:bodyPr>
            <a:noAutofit/>
          </a:bodyPr>
          <a:lstStyle/>
          <a:p>
            <a:r>
              <a:rPr lang="fa-IR" sz="2800" b="1" dirty="0" smtClean="0"/>
              <a:t>شبکه اى دارای 160 </a:t>
            </a:r>
            <a:r>
              <a:rPr lang="en-US" sz="2800" b="1" dirty="0" smtClean="0"/>
              <a:t>Host</a:t>
            </a:r>
            <a:r>
              <a:rPr lang="fa-IR" sz="2800" b="1" dirty="0" smtClean="0"/>
              <a:t> و امکان توسعه تا 230</a:t>
            </a:r>
            <a:r>
              <a:rPr lang="en-US" sz="2800" b="1" dirty="0" smtClean="0"/>
              <a:t> </a:t>
            </a:r>
            <a:r>
              <a:rPr lang="fa-IR" sz="2800" b="1" dirty="0" smtClean="0"/>
              <a:t>عدد </a:t>
            </a:r>
            <a:r>
              <a:rPr lang="en-US" sz="2800" b="1" dirty="0" smtClean="0"/>
              <a:t>Host</a:t>
            </a:r>
            <a:r>
              <a:rPr lang="fa-IR" sz="2800" b="1" dirty="0" smtClean="0"/>
              <a:t> داریم، از کدام کلاس استفاده کنیم؟</a:t>
            </a:r>
            <a:endParaRPr lang="fa-IR" sz="2800" dirty="0" smtClean="0"/>
          </a:p>
          <a:p>
            <a:pPr lvl="1"/>
            <a:r>
              <a:rPr lang="fa-IR" sz="2400" dirty="0" smtClean="0"/>
              <a:t>هر يک از کلاس هاى </a:t>
            </a:r>
            <a:r>
              <a:rPr lang="en-US" sz="2400" dirty="0" smtClean="0"/>
              <a:t>A,B,C</a:t>
            </a:r>
            <a:r>
              <a:rPr lang="fa-IR" sz="2400" dirty="0" smtClean="0"/>
              <a:t>را مى توان به کار برد </a:t>
            </a:r>
          </a:p>
          <a:p>
            <a:pPr lvl="1"/>
            <a:r>
              <a:rPr lang="fa-IR" sz="2400" dirty="0" smtClean="0"/>
              <a:t>اما چون تعداد </a:t>
            </a:r>
            <a:r>
              <a:rPr lang="en-US" sz="2400" dirty="0" smtClean="0"/>
              <a:t>Host</a:t>
            </a:r>
            <a:r>
              <a:rPr lang="fa-IR" sz="2400" dirty="0" smtClean="0"/>
              <a:t> حداکثر 230 عدد می شود، بهتر است از کلاس </a:t>
            </a:r>
            <a:r>
              <a:rPr lang="en-US" sz="2400" dirty="0" smtClean="0"/>
              <a:t>C</a:t>
            </a:r>
            <a:r>
              <a:rPr lang="fa-IR" sz="2400" dirty="0" smtClean="0"/>
              <a:t> (زیرا آدرس ها را هدر ندهیم)</a:t>
            </a:r>
          </a:p>
          <a:p>
            <a:pPr lvl="1"/>
            <a:r>
              <a:rPr lang="fa-IR" sz="2400" dirty="0" smtClean="0">
                <a:sym typeface="Wingdings" pitchFamily="2" charset="2"/>
              </a:rPr>
              <a:t> ی</a:t>
            </a:r>
            <a:r>
              <a:rPr lang="fa-IR" sz="2400" dirty="0" smtClean="0"/>
              <a:t>ک </a:t>
            </a:r>
            <a:r>
              <a:rPr lang="en-US" sz="2400" dirty="0" smtClean="0"/>
              <a:t>Net ID </a:t>
            </a:r>
            <a:r>
              <a:rPr lang="fa-IR" sz="2400" dirty="0" smtClean="0"/>
              <a:t>منحصر به فرد در کلاس</a:t>
            </a:r>
            <a:r>
              <a:rPr lang="en-US" sz="2400" dirty="0" smtClean="0"/>
              <a:t>C </a:t>
            </a:r>
            <a:r>
              <a:rPr lang="fa-IR" sz="2400" dirty="0" smtClean="0"/>
              <a:t>را که در شبکه هاى ديگر استفاده نشده باشد انتخاب کرده و آن را به شبکه خود اختصاص دهيم </a:t>
            </a:r>
          </a:p>
          <a:p>
            <a:pPr lvl="1"/>
            <a:endParaRPr lang="en-US" sz="2400" dirty="0" smtClean="0"/>
          </a:p>
          <a:p>
            <a:r>
              <a:rPr lang="fa-IR" sz="2800" dirty="0" smtClean="0"/>
              <a:t>سوال: از کجا بدانيم که </a:t>
            </a:r>
            <a:r>
              <a:rPr lang="en-US" dirty="0" err="1" smtClean="0"/>
              <a:t>NetID</a:t>
            </a:r>
            <a:r>
              <a:rPr lang="fa-IR" sz="2800" dirty="0" smtClean="0"/>
              <a:t>آزاد و استفاده نشده کدام است؟ </a:t>
            </a:r>
          </a:p>
          <a:p>
            <a:pPr lvl="1"/>
            <a:r>
              <a:rPr lang="fa-IR" sz="2400" dirty="0" smtClean="0"/>
              <a:t>در اروپا </a:t>
            </a:r>
            <a:r>
              <a:rPr lang="en-US" sz="2000" dirty="0" smtClean="0"/>
              <a:t>IANA</a:t>
            </a:r>
            <a:r>
              <a:rPr lang="fa-IR" sz="2000" dirty="0" smtClean="0"/>
              <a:t>:</a:t>
            </a:r>
            <a:r>
              <a:rPr lang="fa-IR" sz="2400" dirty="0" smtClean="0"/>
              <a:t>مسؤول تخصيص فضاى آدرسها و برای اختصاص</a:t>
            </a:r>
            <a:r>
              <a:rPr lang="en-US" sz="2000" dirty="0" err="1" smtClean="0"/>
              <a:t>NetID</a:t>
            </a:r>
            <a:r>
              <a:rPr lang="en-US" sz="2000" dirty="0" smtClean="0"/>
              <a:t> </a:t>
            </a:r>
            <a:r>
              <a:rPr lang="fa-IR" sz="2400" dirty="0" smtClean="0"/>
              <a:t> (</a:t>
            </a:r>
            <a:r>
              <a:rPr lang="en-US" sz="2400" dirty="0" smtClean="0"/>
              <a:t>www.IANA.org</a:t>
            </a:r>
            <a:r>
              <a:rPr lang="fa-IR" sz="2400" dirty="0" smtClean="0"/>
              <a:t>)</a:t>
            </a:r>
          </a:p>
          <a:p>
            <a:pPr lvl="1"/>
            <a:r>
              <a:rPr lang="fa-IR" sz="2400" dirty="0" smtClean="0"/>
              <a:t>در ایران </a:t>
            </a:r>
            <a:r>
              <a:rPr lang="en-US" sz="2400" dirty="0" smtClean="0"/>
              <a:t>ripe </a:t>
            </a:r>
            <a:r>
              <a:rPr lang="fa-IR" sz="2400" dirty="0" smtClean="0"/>
              <a:t> : مسؤول تخصيص فضاى آدرسها  (</a:t>
            </a:r>
            <a:r>
              <a:rPr lang="en-US" sz="2400" dirty="0" smtClean="0">
                <a:hlinkClick r:id="rId2"/>
              </a:rPr>
              <a:t>www.ripe.net</a:t>
            </a:r>
            <a:r>
              <a:rPr lang="fa-IR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/>
              <a:t>مهم ترين خصوصيات </a:t>
            </a:r>
            <a:r>
              <a:rPr lang="fa-IR" dirty="0" smtClean="0"/>
              <a:t>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قابل استفاده در انواع شبکه ها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پشتيبانی به وسيله انواع سيستم عامل ها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مورد استفاده به عنوان پروتکل اصلی اينترنت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قابليت مسير يابی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حق انتخاب در انتقال اطلاعات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ارسال گروهی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/>
              <a:t>پيکربندی پيچيده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fa-IR" sz="2800" dirty="0" smtClean="0"/>
              <a:t>ویژگی های مهم ترين </a:t>
            </a:r>
            <a:r>
              <a:rPr lang="fa-IR" dirty="0" smtClean="0"/>
              <a:t>پروتکل </a:t>
            </a:r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/>
              <a:t>قابل استفاده در هر ابعادی از شبکه (شبکه های کوچک يا بزرگ، با ترافيک کم يا ترافيک زياد، با اتصال به اينترنت و بدون اتصال به اينترنت)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/>
              <a:t>زبان مشترک ارتباط بين سيستم عامل ها، چون  در کليهٔ سيستم عامل های مدرن امروزی پشتيبانی می شود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/>
              <a:t>از ابتدا تا به امروز بعنوان پروتکل اصلی مورد استفاده در اينترنت</a:t>
            </a:r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fa-IR" sz="2800" dirty="0" smtClean="0"/>
              <a:t>در </a:t>
            </a:r>
            <a:r>
              <a:rPr lang="en-US" sz="2800" dirty="0" smtClean="0"/>
              <a:t>TCP/IP</a:t>
            </a:r>
            <a:r>
              <a:rPr lang="fa-IR" sz="2800" dirty="0" smtClean="0"/>
              <a:t>، الگوريتم های متنوع مسيريابی تعبیه شده است.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fa-I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/>
          </a:bodyPr>
          <a:lstStyle/>
          <a:p>
            <a:pPr rtl="1"/>
            <a:r>
              <a:rPr lang="fa-IR" sz="2800" dirty="0" smtClean="0"/>
              <a:t>ویژگی های مهم ترين </a:t>
            </a:r>
            <a:r>
              <a:rPr lang="fa-IR" dirty="0" smtClean="0"/>
              <a:t>پروتکل </a:t>
            </a:r>
            <a:r>
              <a:rPr lang="en-US" dirty="0" smtClean="0"/>
              <a:t>TCP/IP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77724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2569C9-FC1D-4293-80E3-2DC0FC053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12569C9-FC1D-4293-80E3-2DC0FC053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12569C9-FC1D-4293-80E3-2DC0FC0531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C7837A-49D4-4B1A-9284-5E0867201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dgm id="{67C7837A-49D4-4B1A-9284-5E0867201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67C7837A-49D4-4B1A-9284-5E0867201A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6F87FF-E81A-4396-9848-B7F1013D8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C26F87FF-E81A-4396-9848-B7F1013D8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C26F87FF-E81A-4396-9848-B7F1013D80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BE94D4-772B-413D-8888-85E9EEE6C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21BE94D4-772B-413D-8888-85E9EEE6C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21BE94D4-772B-413D-8888-85E9EEE6C0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FA2CA5-B281-46FB-B973-20B0FE89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83FA2CA5-B281-46FB-B973-20B0FE89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83FA2CA5-B281-46FB-B973-20B0FE89F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3D6758-2810-4D8D-B07A-E199F9EFE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5E3D6758-2810-4D8D-B07A-E199F9EFE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5E3D6758-2810-4D8D-B07A-E199F9EFE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034C20-68AE-4FA9-9D3F-1074B5A3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3034C20-68AE-4FA9-9D3F-1074B5A3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03034C20-68AE-4FA9-9D3F-1074B5A31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4" grpId="1" uiExpand="1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1287</TotalTime>
  <Words>4446</Words>
  <Application>Microsoft Office PowerPoint</Application>
  <PresentationFormat>On-screen Show (4:3)</PresentationFormat>
  <Paragraphs>627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7" baseType="lpstr">
      <vt:lpstr>B Titr</vt:lpstr>
      <vt:lpstr>B Zar</vt:lpstr>
      <vt:lpstr>Century Schoolbook</vt:lpstr>
      <vt:lpstr>Times New Roman</vt:lpstr>
      <vt:lpstr>TimesNewRoman</vt:lpstr>
      <vt:lpstr>Wingdings</vt:lpstr>
      <vt:lpstr>Wingdings 2</vt:lpstr>
      <vt:lpstr>Oriel</vt:lpstr>
      <vt:lpstr>آشنایی با پروتکل TCP/IP و سرویس های آن</vt:lpstr>
      <vt:lpstr>نقش پروتکل در شبکه</vt:lpstr>
      <vt:lpstr>نقش پروتکل در شبکه</vt:lpstr>
      <vt:lpstr>سوال: نتیجه تفاوت پروتکل ها در رايانه های فرستنده و گيرنده با هم، چیست؟</vt:lpstr>
      <vt:lpstr>اهمیت پروتکل TCP/IP</vt:lpstr>
      <vt:lpstr>پروتکل TCP/IP</vt:lpstr>
      <vt:lpstr>مهم ترين خصوصيات پروتکل TCP/IP</vt:lpstr>
      <vt:lpstr>ویژگی های مهم ترين پروتکل TCP/IP</vt:lpstr>
      <vt:lpstr>ویژگی های مهم ترين پروتکل TCP/IP</vt:lpstr>
      <vt:lpstr>ویژگی های مهم ترين پروتکل TCP/IP</vt:lpstr>
      <vt:lpstr>همه گزینه های زیر از ویژگی های پروتکل TCP/IP محسوب می شود، بجز: (دولتی 92)</vt:lpstr>
      <vt:lpstr>سرویس FTP File Transfer Protocol</vt:lpstr>
      <vt:lpstr>سرویسHTTP  Hyper Text Transfer Protocol</vt:lpstr>
      <vt:lpstr>سرویس POP3  و SMTP   Post Office Protocol  Simple Mail Transfer Protocol</vt:lpstr>
      <vt:lpstr>سرویس POP3  و SMTP </vt:lpstr>
      <vt:lpstr>برای ارسال پست (Email) در اینترنت از کدام پروتکل استفاده می شود؟(دولتی 92)</vt:lpstr>
      <vt:lpstr>برای دریافت پست (Email) از کدام پروتکل استفاده می شود؟(دولتی 88)</vt:lpstr>
      <vt:lpstr>سرویس Telnet  Tele Network</vt:lpstr>
      <vt:lpstr>سرویس Telnet  Tele Network</vt:lpstr>
      <vt:lpstr>سرویس Telnet  Tele Network</vt:lpstr>
      <vt:lpstr>سرویس Telnet  Tele Network</vt:lpstr>
      <vt:lpstr>سرویس Telnet  Tele Network</vt:lpstr>
      <vt:lpstr>کدام سرویس می تواند رایانه را تبدیل به ترمینال کند؟ (دولتی 92)</vt:lpstr>
      <vt:lpstr>سرویس RDP  Remote Desktop Protocol</vt:lpstr>
      <vt:lpstr>سرویسSNMP  Simple Network Management Protocol</vt:lpstr>
      <vt:lpstr>سرویسSNMP  Simple Network Management Protocol</vt:lpstr>
      <vt:lpstr>سرویسSNMP  Simple Network Management Protocol</vt:lpstr>
      <vt:lpstr>سرویسSNTP (NTP)  Simple Network Time Protocol</vt:lpstr>
      <vt:lpstr>مفهوم Host  در پروتکل TCP/IP</vt:lpstr>
      <vt:lpstr>به سیستمی که در شبکه از پروتکل TCP/IP برای ارتباط استفاده می کند، چه می گویند؟</vt:lpstr>
      <vt:lpstr>مشخصه های Host </vt:lpstr>
      <vt:lpstr>مشخصه های Host </vt:lpstr>
      <vt:lpstr>مشخصه های Host  نکات Host Name</vt:lpstr>
      <vt:lpstr>مشخصه های Host  نکات Host Name</vt:lpstr>
      <vt:lpstr>مشخصه های Host  نکات Host Name</vt:lpstr>
      <vt:lpstr>مشخصه های Host  نکات Host Name</vt:lpstr>
      <vt:lpstr>مشخصه های Host  نکات Host Name</vt:lpstr>
      <vt:lpstr>مشخصه های Host  نکات Host Name</vt:lpstr>
      <vt:lpstr>مشخصه های Host  نکات Host Name</vt:lpstr>
      <vt:lpstr>بخش ابتدایی سمت چپ، FQDN بیانگر کدام است؟</vt:lpstr>
      <vt:lpstr>مشخصه های Host  نکات Host Name</vt:lpstr>
      <vt:lpstr>مشخصه های Host  نکات Host Name</vt:lpstr>
      <vt:lpstr>مشخصه های Host  نکات IP Address</vt:lpstr>
      <vt:lpstr>مشخصه های Host  نکات IP Address</vt:lpstr>
      <vt:lpstr>مشخصه های Host  نکات IP Address</vt:lpstr>
      <vt:lpstr>با توجه به انواع مخاطبین در شبکه، اگر ارسال اطلاعات برای گروهی از استفاده کنندگان باشد، به این عمل چه می گویند؟</vt:lpstr>
      <vt:lpstr>مشخصه های Host  نکات IP Address</vt:lpstr>
      <vt:lpstr>مشخصه های Host  نکات IP Address</vt:lpstr>
      <vt:lpstr>مشخصه های Host  نکات IP Address</vt:lpstr>
      <vt:lpstr>مشخصه های Host  کلاس های IP Address</vt:lpstr>
      <vt:lpstr>مشخصه های Host  کلاس های IP Address</vt:lpstr>
      <vt:lpstr>برای شبکه هایی که دارای میزبان های خیلی زیادی هستند، کدام کلاس مورد استفاده قرار می گیرد؟</vt:lpstr>
      <vt:lpstr>مشخصه های Host  کلاس های IP Address</vt:lpstr>
      <vt:lpstr>مشخصه های Host  کلاس های IP Address</vt:lpstr>
      <vt:lpstr>مقایسه کلاس های IP Address</vt:lpstr>
      <vt:lpstr>مقایسه کلاس های IP Address</vt:lpstr>
      <vt:lpstr>مقایسه کلاس های IP Address</vt:lpstr>
      <vt:lpstr>چنانچه تمامی ارقام مربوط به HostID همگی 255باشند، عدد حاصله برای ارسال داده به کدام مخاطب است؟</vt:lpstr>
      <vt:lpstr>کلاس های IP Address</vt:lpstr>
      <vt:lpstr>مشخصه های Host  کلاس های IP Address</vt:lpstr>
      <vt:lpstr>آدرس IP کلاس D برای چه منظوری در شبکه استفاده می شود؟</vt:lpstr>
      <vt:lpstr>مشخصه های Host  کلاس های IP Address</vt:lpstr>
      <vt:lpstr>مشخصه های Host  کلاس های IP Address</vt:lpstr>
      <vt:lpstr>مشخصه های Host  کلاس های IP Address</vt:lpstr>
      <vt:lpstr>IP Address های ویژه</vt:lpstr>
      <vt:lpstr>ماسک زير شبکه  Subnet Mask </vt:lpstr>
      <vt:lpstr>ماسک زير شبکه  Subnet Mask </vt:lpstr>
      <vt:lpstr>Default Gateway</vt:lpstr>
      <vt:lpstr>تعیین نوع کلاس بر اساس تعداد Host</vt:lpstr>
    </vt:vector>
  </TitlesOfParts>
  <Company>NPSoft.ir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مفاهیم شبکه و اجزای آن</dc:title>
  <dc:creator>NPSoft</dc:creator>
  <cp:lastModifiedBy>نوابی سهی</cp:lastModifiedBy>
  <cp:revision>144</cp:revision>
  <dcterms:created xsi:type="dcterms:W3CDTF">2014-02-20T07:48:16Z</dcterms:created>
  <dcterms:modified xsi:type="dcterms:W3CDTF">2013-11-12T06:52:20Z</dcterms:modified>
</cp:coreProperties>
</file>